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7"/>
  </p:notesMasterIdLst>
  <p:sldIdLst>
    <p:sldId id="256" r:id="rId2"/>
    <p:sldId id="321" r:id="rId3"/>
    <p:sldId id="323" r:id="rId4"/>
    <p:sldId id="279" r:id="rId5"/>
    <p:sldId id="280" r:id="rId6"/>
    <p:sldId id="326" r:id="rId7"/>
    <p:sldId id="306" r:id="rId8"/>
    <p:sldId id="281" r:id="rId9"/>
    <p:sldId id="291" r:id="rId10"/>
    <p:sldId id="284" r:id="rId11"/>
    <p:sldId id="285" r:id="rId12"/>
    <p:sldId id="294" r:id="rId13"/>
    <p:sldId id="295" r:id="rId14"/>
    <p:sldId id="296" r:id="rId15"/>
    <p:sldId id="297" r:id="rId16"/>
    <p:sldId id="300" r:id="rId17"/>
    <p:sldId id="301" r:id="rId18"/>
    <p:sldId id="302" r:id="rId19"/>
    <p:sldId id="303" r:id="rId20"/>
    <p:sldId id="327" r:id="rId21"/>
    <p:sldId id="298" r:id="rId22"/>
    <p:sldId id="304" r:id="rId23"/>
    <p:sldId id="288" r:id="rId24"/>
    <p:sldId id="305" r:id="rId25"/>
    <p:sldId id="289" r:id="rId26"/>
    <p:sldId id="309" r:id="rId27"/>
    <p:sldId id="310" r:id="rId28"/>
    <p:sldId id="311" r:id="rId29"/>
    <p:sldId id="316" r:id="rId30"/>
    <p:sldId id="315" r:id="rId31"/>
    <p:sldId id="314" r:id="rId32"/>
    <p:sldId id="320" r:id="rId33"/>
    <p:sldId id="317" r:id="rId34"/>
    <p:sldId id="325" r:id="rId35"/>
    <p:sldId id="324" r:id="rId36"/>
  </p:sldIdLst>
  <p:sldSz cx="9144000" cy="6858000" type="screen4x3"/>
  <p:notesSz cx="6858000" cy="9144000"/>
  <p:custShowLst>
    <p:custShow name="Custom Show 1" id="0">
      <p:sldLst/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DBFFB7"/>
    <a:srgbClr val="66CCFF"/>
    <a:srgbClr val="FFFF99"/>
    <a:srgbClr val="006699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0" autoAdjust="0"/>
    <p:restoredTop sz="94660"/>
  </p:normalViewPr>
  <p:slideViewPr>
    <p:cSldViewPr>
      <p:cViewPr>
        <p:scale>
          <a:sx n="60" d="100"/>
          <a:sy n="60" d="100"/>
        </p:scale>
        <p:origin x="-448" y="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36163B-C573-44EA-A87E-F3E26B74A07C}" type="datetimeFigureOut">
              <a:rPr lang="en-GB" smtClean="0"/>
              <a:t>23/10/2016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95ECE9-E667-4CC3-9E23-2F06552DE8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035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E7DC4-DD18-49C5-8770-F1FB64EA659C}" type="slidenum">
              <a:rPr lang="en-GB" smtClean="0"/>
              <a:t>35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7915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Lumsden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260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Lumsden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158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287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Lumsden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729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752600"/>
            <a:ext cx="4038600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Lumsden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08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52600"/>
            <a:ext cx="4038600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752600"/>
            <a:ext cx="4038600" cy="4373563"/>
          </a:xfrm>
        </p:spPr>
        <p:txBody>
          <a:bodyPr/>
          <a:lstStyle/>
          <a:p>
            <a:r>
              <a:rPr lang="en-US" smtClean="0"/>
              <a:t>Click icon to add media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Lumsden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91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52600"/>
            <a:ext cx="4038600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752600"/>
            <a:ext cx="4038600" cy="4373563"/>
          </a:xfrm>
        </p:spPr>
        <p:txBody>
          <a:bodyPr/>
          <a:lstStyle/>
          <a:p>
            <a:r>
              <a:rPr lang="en-US" smtClean="0"/>
              <a:t>Click icon to add clip art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Lumsden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063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8229600" cy="21097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14788"/>
            <a:ext cx="8229600" cy="2111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Lumsden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200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52600"/>
            <a:ext cx="8229600" cy="21097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014788"/>
            <a:ext cx="8229600" cy="2111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Lumsden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923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52600"/>
            <a:ext cx="4038600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Lumsden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85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Lumsden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84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Lumsden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95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Lumsden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122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Lumsden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267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Lumsden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23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Lumsden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450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Lumsden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976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Lumsden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73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owerpoint presentation background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38200"/>
            <a:ext cx="8229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Lumsden</a:t>
            </a: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35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3500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3500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3500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3500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3500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3500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3500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3500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feature=player_detailpage&amp;v=4wt824D1Bqg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drealeadsom.com/downloads/1001cdmanifesto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v.uk/government/uploads/system/uploads/attachment_data/file/445730/Early_years_report_2015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2079625"/>
          </a:xfrm>
        </p:spPr>
        <p:txBody>
          <a:bodyPr/>
          <a:lstStyle/>
          <a:p>
            <a:r>
              <a:rPr lang="en-GB" sz="4400" dirty="0"/>
              <a:t/>
            </a:r>
            <a:br>
              <a:rPr lang="en-GB" sz="4400" dirty="0"/>
            </a:br>
            <a:r>
              <a:rPr lang="en-GB" sz="4400" dirty="0"/>
              <a:t>What has the </a:t>
            </a:r>
            <a:r>
              <a:rPr lang="en-GB" sz="4400" dirty="0" smtClean="0"/>
              <a:t>Early </a:t>
            </a:r>
            <a:r>
              <a:rPr lang="en-GB" sz="4400" dirty="0"/>
              <a:t>Years got to do with it -  </a:t>
            </a:r>
            <a:r>
              <a:rPr lang="en-GB" sz="4400" dirty="0">
                <a:solidFill>
                  <a:srgbClr val="00B050"/>
                </a:solidFill>
              </a:rPr>
              <a:t>EVERYTHING!</a:t>
            </a:r>
            <a:r>
              <a:rPr lang="en-GB" sz="4400" dirty="0"/>
              <a:t/>
            </a:r>
            <a:br>
              <a:rPr lang="en-GB" sz="4400" dirty="0"/>
            </a:br>
            <a:r>
              <a:rPr lang="en-GB" sz="4400" dirty="0"/>
              <a:t/>
            </a:r>
            <a:br>
              <a:rPr lang="en-GB" sz="4400" dirty="0"/>
            </a:br>
            <a:r>
              <a:rPr lang="en-GB" sz="2400" b="0" dirty="0" smtClean="0"/>
              <a:t>Dr Eunice Lumsden</a:t>
            </a:r>
            <a:br>
              <a:rPr lang="en-GB" sz="2400" b="0" dirty="0" smtClean="0"/>
            </a:br>
            <a:r>
              <a:rPr lang="en-GB" sz="2400" b="0" dirty="0" smtClean="0"/>
              <a:t>The University of Northampton</a:t>
            </a:r>
            <a:br>
              <a:rPr lang="en-GB" sz="2400" b="0" dirty="0" smtClean="0"/>
            </a:br>
            <a:r>
              <a:rPr lang="en-GB" sz="2400" b="0" dirty="0" smtClean="0"/>
              <a:t>eunice.lumsden@northampton.ac.uk</a:t>
            </a:r>
            <a:br>
              <a:rPr lang="en-GB" sz="2400" b="0" dirty="0" smtClean="0"/>
            </a:br>
            <a:r>
              <a:rPr lang="en-GB" sz="2400" b="0" dirty="0" smtClean="0"/>
              <a:t/>
            </a:r>
            <a:br>
              <a:rPr lang="en-GB" sz="2400" b="0" dirty="0" smtClean="0"/>
            </a:br>
            <a:endParaRPr lang="en-GB" sz="7200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724400"/>
            <a:ext cx="6400800" cy="1752600"/>
          </a:xfrm>
        </p:spPr>
        <p:txBody>
          <a:bodyPr/>
          <a:lstStyle/>
          <a:p>
            <a:r>
              <a:rPr lang="en-GB" b="1" dirty="0"/>
              <a:t>Safeguarding and Protecting Every </a:t>
            </a:r>
            <a:r>
              <a:rPr lang="en-GB" b="1" dirty="0" smtClean="0"/>
              <a:t>Child</a:t>
            </a:r>
          </a:p>
          <a:p>
            <a:r>
              <a:rPr lang="en-GB" b="1" dirty="0" smtClean="0"/>
              <a:t>The </a:t>
            </a:r>
            <a:r>
              <a:rPr lang="en-GB" b="1" dirty="0"/>
              <a:t>First National Early Years</a:t>
            </a:r>
          </a:p>
          <a:p>
            <a:r>
              <a:rPr lang="en-GB" b="1" dirty="0"/>
              <a:t>Safeguarding and Child Protection Conference</a:t>
            </a:r>
          </a:p>
          <a:p>
            <a:r>
              <a:rPr lang="en-GB" dirty="0"/>
              <a:t>Friday November 4th </a:t>
            </a:r>
            <a:r>
              <a:rPr lang="en-GB" dirty="0" smtClean="0"/>
              <a:t>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030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762000"/>
          </a:xfrm>
        </p:spPr>
        <p:txBody>
          <a:bodyPr/>
          <a:lstStyle/>
          <a:p>
            <a:r>
              <a:rPr lang="en-GB" sz="4400" dirty="0" smtClean="0"/>
              <a:t>The Bigger Picture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991600" cy="5334000"/>
          </a:xfrm>
          <a:solidFill>
            <a:schemeClr val="bg1"/>
          </a:solidFill>
        </p:spPr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GB" sz="3600" dirty="0">
                <a:solidFill>
                  <a:srgbClr val="000000"/>
                </a:solidFill>
              </a:rPr>
              <a:t>Since the middle 1990’s there has been a substantial shift in the academic field of Early Childhood Studies. 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GB" sz="3600" dirty="0">
                <a:solidFill>
                  <a:srgbClr val="000000"/>
                </a:solidFill>
              </a:rPr>
              <a:t>It is now recognised as the interdisciplinary academic study of the period 0 </a:t>
            </a:r>
            <a:r>
              <a:rPr lang="en-GB" sz="2800" dirty="0">
                <a:solidFill>
                  <a:srgbClr val="000000"/>
                </a:solidFill>
              </a:rPr>
              <a:t>(</a:t>
            </a:r>
            <a:r>
              <a:rPr lang="en-GB" sz="2800" dirty="0" smtClean="0">
                <a:solidFill>
                  <a:srgbClr val="000000"/>
                </a:solidFill>
              </a:rPr>
              <a:t>conception) </a:t>
            </a:r>
            <a:r>
              <a:rPr lang="en-GB" sz="3600" dirty="0">
                <a:solidFill>
                  <a:srgbClr val="000000"/>
                </a:solidFill>
              </a:rPr>
              <a:t>to eight and has its own academic benchmark </a:t>
            </a:r>
            <a:r>
              <a:rPr lang="en-GB" sz="2400" dirty="0">
                <a:solidFill>
                  <a:srgbClr val="000000"/>
                </a:solidFill>
              </a:rPr>
              <a:t>(QAA).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Lumsden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78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610600" cy="6019800"/>
          </a:xfrm>
          <a:solidFill>
            <a:schemeClr val="bg1"/>
          </a:solidFill>
        </p:spPr>
        <p:txBody>
          <a:bodyPr/>
          <a:lstStyle/>
          <a:p>
            <a:pPr marL="0" lvl="0" indent="0">
              <a:buNone/>
            </a:pPr>
            <a:r>
              <a:rPr lang="en-GB" sz="4000" dirty="0" smtClean="0">
                <a:solidFill>
                  <a:srgbClr val="000000"/>
                </a:solidFill>
              </a:rPr>
              <a:t>Early </a:t>
            </a:r>
            <a:r>
              <a:rPr lang="en-GB" sz="4000" dirty="0">
                <a:solidFill>
                  <a:srgbClr val="000000"/>
                </a:solidFill>
              </a:rPr>
              <a:t>Childhood Education and Care (ECEC) is focused on practice in the early years sector.</a:t>
            </a:r>
          </a:p>
          <a:p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1505688" y="6381750"/>
            <a:ext cx="2895600" cy="476250"/>
          </a:xfrm>
        </p:spPr>
        <p:txBody>
          <a:bodyPr/>
          <a:lstStyle/>
          <a:p>
            <a:r>
              <a:rPr lang="en-US" dirty="0" smtClean="0"/>
              <a:t>Lumsden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681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4000" dirty="0" smtClean="0"/>
              <a:t>Furthermore…..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686800" cy="4373563"/>
          </a:xfrm>
        </p:spPr>
        <p:txBody>
          <a:bodyPr/>
          <a:lstStyle/>
          <a:p>
            <a:pPr marL="0" indent="0">
              <a:buNone/>
            </a:pPr>
            <a:r>
              <a:rPr lang="en-GB" sz="5400" dirty="0" smtClean="0"/>
              <a:t>…the debate </a:t>
            </a:r>
            <a:r>
              <a:rPr lang="en-GB" sz="5400" dirty="0"/>
              <a:t>has begun to shift from early childhood to ‘very early childhood’ </a:t>
            </a:r>
            <a:r>
              <a:rPr lang="en-GB" sz="5400" dirty="0" smtClean="0"/>
              <a:t>and focus on mental health </a:t>
            </a:r>
            <a:r>
              <a:rPr lang="en-GB" sz="2400" dirty="0" smtClean="0"/>
              <a:t>(NSPCC, 2016; Building </a:t>
            </a:r>
            <a:r>
              <a:rPr lang="en-GB" sz="2400" dirty="0"/>
              <a:t>Great Britons, 2015; Wave, 2012).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Lumsden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0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 smtClean="0"/>
              <a:t>Workforce Reform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953000"/>
          </a:xfrm>
        </p:spPr>
        <p:txBody>
          <a:bodyPr/>
          <a:lstStyle/>
          <a:p>
            <a:pPr marL="0" indent="0">
              <a:buNone/>
            </a:pPr>
            <a:r>
              <a:rPr lang="en-GB" sz="4800" b="1" dirty="0" smtClean="0">
                <a:solidFill>
                  <a:srgbClr val="00B050"/>
                </a:solidFill>
              </a:rPr>
              <a:t>Raising the bar</a:t>
            </a:r>
          </a:p>
          <a:p>
            <a:pPr marL="0" indent="0">
              <a:buNone/>
            </a:pPr>
            <a:r>
              <a:rPr lang="en-GB" sz="4000" dirty="0" smtClean="0"/>
              <a:t>Foundation Degree in Early Years</a:t>
            </a:r>
          </a:p>
          <a:p>
            <a:pPr marL="0" indent="0">
              <a:buNone/>
            </a:pPr>
            <a:r>
              <a:rPr lang="en-GB" sz="4000" dirty="0"/>
              <a:t>Early Years Professional Status/Early Years </a:t>
            </a:r>
            <a:r>
              <a:rPr lang="en-GB" sz="4000" dirty="0" smtClean="0"/>
              <a:t>             Teacher </a:t>
            </a:r>
            <a:r>
              <a:rPr lang="en-GB" sz="4000" dirty="0"/>
              <a:t>Status (0-5)</a:t>
            </a:r>
          </a:p>
          <a:p>
            <a:pPr marL="0" indent="0">
              <a:buNone/>
            </a:pPr>
            <a:endParaRPr lang="en-GB" sz="4800" dirty="0" smtClean="0"/>
          </a:p>
          <a:p>
            <a:pPr marL="0" indent="0">
              <a:buNone/>
            </a:pPr>
            <a:endParaRPr lang="en-GB" sz="4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Lumsden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224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43000"/>
            <a:ext cx="9448800" cy="762000"/>
          </a:xfrm>
        </p:spPr>
        <p:txBody>
          <a:bodyPr/>
          <a:lstStyle/>
          <a:p>
            <a:r>
              <a:rPr lang="en-GB" sz="4000" dirty="0" smtClean="0"/>
              <a:t>Standards  Early Years </a:t>
            </a:r>
            <a:br>
              <a:rPr lang="en-GB" sz="4000" dirty="0" smtClean="0"/>
            </a:br>
            <a:r>
              <a:rPr lang="en-GB" sz="4000" dirty="0" smtClean="0"/>
              <a:t>Teacher Status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484437"/>
            <a:ext cx="6019800" cy="4373563"/>
          </a:xfrm>
        </p:spPr>
        <p:txBody>
          <a:bodyPr/>
          <a:lstStyle/>
          <a:p>
            <a:pPr marL="0" indent="0" algn="ctr">
              <a:buNone/>
            </a:pPr>
            <a:r>
              <a:rPr lang="en-GB" sz="7200" b="1" dirty="0" smtClean="0">
                <a:solidFill>
                  <a:srgbClr val="00B050"/>
                </a:solidFill>
              </a:rPr>
              <a:t>Much more than early learning</a:t>
            </a:r>
            <a:endParaRPr lang="en-GB" sz="7200" b="1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Lumsden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0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229600" cy="6019800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en-GB" sz="3600" dirty="0"/>
              <a:t>Safeguarding</a:t>
            </a:r>
          </a:p>
          <a:p>
            <a:pPr marL="0" indent="0">
              <a:buNone/>
            </a:pPr>
            <a:r>
              <a:rPr lang="en-GB" sz="3600" dirty="0"/>
              <a:t>Working with others</a:t>
            </a:r>
          </a:p>
          <a:p>
            <a:pPr marL="0" indent="0">
              <a:buNone/>
            </a:pPr>
            <a:r>
              <a:rPr lang="en-GB" sz="3600" dirty="0"/>
              <a:t>Health and </a:t>
            </a:r>
            <a:r>
              <a:rPr lang="en-GB" sz="3600" dirty="0" smtClean="0"/>
              <a:t>wellbeing</a:t>
            </a:r>
            <a:endParaRPr lang="en-GB" sz="3600" dirty="0"/>
          </a:p>
          <a:p>
            <a:pPr marL="0" indent="0">
              <a:buNone/>
            </a:pPr>
            <a:r>
              <a:rPr lang="en-GB" sz="3600" dirty="0" smtClean="0"/>
              <a:t>Child </a:t>
            </a:r>
            <a:r>
              <a:rPr lang="en-GB" sz="3600" dirty="0"/>
              <a:t>development</a:t>
            </a:r>
          </a:p>
          <a:p>
            <a:pPr marL="0" indent="0">
              <a:buNone/>
            </a:pPr>
            <a:r>
              <a:rPr lang="en-GB" sz="3600" dirty="0" smtClean="0"/>
              <a:t>Attachment</a:t>
            </a:r>
          </a:p>
          <a:p>
            <a:pPr marL="0" indent="0">
              <a:buNone/>
            </a:pPr>
            <a:r>
              <a:rPr lang="en-GB" sz="3600" dirty="0" smtClean="0"/>
              <a:t>Anti-discriminatory                     practice                                 </a:t>
            </a:r>
            <a:r>
              <a:rPr lang="en-GB" sz="2400" dirty="0" smtClean="0"/>
              <a:t>(Lumsden, 2012, 2014)</a:t>
            </a:r>
          </a:p>
          <a:p>
            <a:pPr marL="0" indent="0">
              <a:buNone/>
            </a:pPr>
            <a:endParaRPr lang="en-GB" sz="3600" dirty="0"/>
          </a:p>
          <a:p>
            <a:pPr marL="0" indent="0" algn="r">
              <a:buNone/>
            </a:pPr>
            <a:endParaRPr lang="en-GB" sz="3600" dirty="0" smtClean="0"/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endParaRPr lang="en-GB" sz="3600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Lumsden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90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4800" dirty="0" smtClean="0"/>
              <a:t>In fact….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4800" dirty="0" smtClean="0"/>
              <a:t>80%  ECEC setting now ‘Good or Outstanding’  </a:t>
            </a:r>
            <a:r>
              <a:rPr lang="en-GB" sz="2400" dirty="0" smtClean="0"/>
              <a:t>(Ofsted, 2015).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800" dirty="0" smtClean="0"/>
              <a:t>Latest indicators is this ahs risen to  91%</a:t>
            </a:r>
            <a:endParaRPr lang="en-GB" sz="2800" dirty="0"/>
          </a:p>
          <a:p>
            <a:pPr marL="0" indent="0">
              <a:buNone/>
            </a:pPr>
            <a:endParaRPr lang="en-GB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Lumsden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15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4800" dirty="0" smtClean="0"/>
              <a:t>YET….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4000" dirty="0" smtClean="0"/>
              <a:t>Despite there being no apparent difference between the qualifications of those working in ECEC settings in areas of deprivation and other areas, the Ofsted Early Years Report 2015 stated…..</a:t>
            </a:r>
            <a:endParaRPr lang="en-GB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Lumsden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86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04" y="0"/>
            <a:ext cx="9117496" cy="6858000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en-GB" sz="3600" dirty="0" smtClean="0"/>
              <a:t>‘While </a:t>
            </a:r>
            <a:r>
              <a:rPr lang="en-GB" sz="3600" dirty="0"/>
              <a:t>it is encouraging that outcomes for children from disadvantaged </a:t>
            </a:r>
            <a:r>
              <a:rPr lang="en-GB" sz="3600" dirty="0" smtClean="0"/>
              <a:t> backgrounds </a:t>
            </a:r>
            <a:r>
              <a:rPr lang="en-GB" sz="3600" dirty="0"/>
              <a:t>are rising in line with the peers, there is </a:t>
            </a:r>
            <a:r>
              <a:rPr lang="en-GB" sz="3600" dirty="0" smtClean="0"/>
              <a:t>no </a:t>
            </a:r>
            <a:r>
              <a:rPr lang="en-GB" sz="3600" dirty="0"/>
              <a:t>sign of the gap </a:t>
            </a:r>
            <a:r>
              <a:rPr lang="en-GB" sz="3600" dirty="0" smtClean="0"/>
              <a:t>narrowing in </a:t>
            </a:r>
            <a:r>
              <a:rPr lang="en-GB" sz="3600" dirty="0"/>
              <a:t>any substantial way</a:t>
            </a:r>
            <a:r>
              <a:rPr lang="en-GB" sz="3600" dirty="0" smtClean="0"/>
              <a:t>.</a:t>
            </a:r>
          </a:p>
          <a:p>
            <a:pPr marL="0" indent="0">
              <a:buNone/>
            </a:pPr>
            <a:r>
              <a:rPr lang="en-GB" sz="3600" dirty="0" smtClean="0"/>
              <a:t>Early </a:t>
            </a:r>
            <a:r>
              <a:rPr lang="en-GB" sz="3600" dirty="0"/>
              <a:t>education can make a fundamental </a:t>
            </a:r>
            <a:r>
              <a:rPr lang="en-GB" sz="3600" dirty="0" smtClean="0"/>
              <a:t>difference </a:t>
            </a:r>
            <a:r>
              <a:rPr lang="en-GB" sz="3600" dirty="0"/>
              <a:t>to life chances, but only if the child receives high quality early </a:t>
            </a:r>
            <a:r>
              <a:rPr lang="en-GB" sz="3600" dirty="0" smtClean="0"/>
              <a:t>education </a:t>
            </a:r>
            <a:r>
              <a:rPr lang="en-GB" sz="3600" dirty="0"/>
              <a:t>at a young enough </a:t>
            </a:r>
            <a:r>
              <a:rPr lang="en-GB" sz="3600" dirty="0" smtClean="0"/>
              <a:t>age’ </a:t>
            </a:r>
            <a:r>
              <a:rPr lang="en-GB" sz="2400" dirty="0" smtClean="0"/>
              <a:t>(Ofsted, 2015).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Lumsden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319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38200"/>
            <a:ext cx="8991600" cy="762000"/>
          </a:xfrm>
        </p:spPr>
        <p:txBody>
          <a:bodyPr/>
          <a:lstStyle/>
          <a:p>
            <a:r>
              <a:rPr lang="en-GB" sz="4000" dirty="0" smtClean="0"/>
              <a:t>Let’s make some connections</a:t>
            </a:r>
            <a:endParaRPr lang="en-GB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Lumsden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679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4572000"/>
          </a:xfrm>
        </p:spPr>
        <p:txBody>
          <a:bodyPr/>
          <a:lstStyle/>
          <a:p>
            <a:r>
              <a:rPr lang="en-GB" sz="8000" dirty="0" smtClean="0">
                <a:solidFill>
                  <a:srgbClr val="00B050"/>
                </a:solidFill>
              </a:rPr>
              <a:t>Health Warning</a:t>
            </a:r>
            <a:endParaRPr lang="en-GB" sz="8000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48399"/>
            <a:ext cx="3429000" cy="473075"/>
          </a:xfrm>
        </p:spPr>
        <p:txBody>
          <a:bodyPr/>
          <a:lstStyle/>
          <a:p>
            <a:r>
              <a:rPr lang="en-US" smtClean="0"/>
              <a:t>Lumsden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813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95400"/>
            <a:ext cx="8229600" cy="685800"/>
          </a:xfrm>
        </p:spPr>
        <p:txBody>
          <a:bodyPr/>
          <a:lstStyle/>
          <a:p>
            <a:r>
              <a:rPr lang="en-GB" sz="4000" dirty="0" smtClean="0"/>
              <a:t>ECEC is still not reaching all children in need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Lumsden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28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991600" cy="5867400"/>
          </a:xfrm>
          <a:solidFill>
            <a:schemeClr val="bg1"/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4000" dirty="0" smtClean="0"/>
              <a:t>The number of children in the care of the Local Authority is increasing year on year </a:t>
            </a:r>
            <a:r>
              <a:rPr lang="en-GB" sz="2800" dirty="0" smtClean="0"/>
              <a:t>(DfE,2016).</a:t>
            </a:r>
            <a:endParaRPr lang="en-GB" sz="4000" dirty="0" smtClean="0"/>
          </a:p>
          <a:p>
            <a:pPr>
              <a:buFont typeface="Wingdings" panose="05000000000000000000" pitchFamily="2" charset="2"/>
              <a:buChar char="Ø"/>
            </a:pPr>
            <a:endParaRPr lang="en-GB" sz="4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4000" dirty="0" smtClean="0"/>
              <a:t>The main reason why children enter the care system is abuse : 60% England and Wales </a:t>
            </a:r>
            <a:r>
              <a:rPr lang="en-GB" sz="2400" dirty="0" smtClean="0"/>
              <a:t>(NSPCC, 2016).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Lumsden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36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38" y="990600"/>
            <a:ext cx="9134061" cy="5867400"/>
          </a:xfrm>
          <a:solidFill>
            <a:schemeClr val="bg1"/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3600" dirty="0"/>
              <a:t>R</a:t>
            </a:r>
            <a:r>
              <a:rPr lang="en-GB" sz="3600" dirty="0" smtClean="0"/>
              <a:t>eduction </a:t>
            </a:r>
            <a:r>
              <a:rPr lang="en-GB" sz="3600" dirty="0"/>
              <a:t>in the number and proportion of children aged </a:t>
            </a:r>
            <a:r>
              <a:rPr lang="en-GB" sz="3600" dirty="0" smtClean="0"/>
              <a:t>1-4 </a:t>
            </a:r>
            <a:r>
              <a:rPr lang="en-GB" sz="3600" dirty="0"/>
              <a:t>years </a:t>
            </a:r>
            <a:r>
              <a:rPr lang="en-GB" sz="3600" dirty="0" smtClean="0"/>
              <a:t>(</a:t>
            </a:r>
            <a:r>
              <a:rPr lang="en-GB" sz="3600" dirty="0"/>
              <a:t>from 18% of the looked after </a:t>
            </a:r>
            <a:r>
              <a:rPr lang="en-GB" sz="3600" dirty="0" smtClean="0"/>
              <a:t>population </a:t>
            </a:r>
            <a:r>
              <a:rPr lang="en-GB" sz="3600" dirty="0"/>
              <a:t>in </a:t>
            </a:r>
            <a:r>
              <a:rPr lang="en-GB" sz="3600" dirty="0" smtClean="0"/>
              <a:t>2012 to </a:t>
            </a:r>
            <a:r>
              <a:rPr lang="en-GB" sz="3600" dirty="0"/>
              <a:t>13% in 2016</a:t>
            </a:r>
            <a:r>
              <a:rPr lang="en-GB" sz="3600" dirty="0" smtClean="0"/>
              <a:t>) but increase at age of 10.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3600" dirty="0" smtClean="0"/>
              <a:t>A slight decrease </a:t>
            </a:r>
            <a:r>
              <a:rPr lang="en-GB" sz="3600" dirty="0"/>
              <a:t>in the number and </a:t>
            </a:r>
            <a:r>
              <a:rPr lang="en-GB" sz="3600" dirty="0" smtClean="0"/>
              <a:t>proportion </a:t>
            </a:r>
            <a:r>
              <a:rPr lang="en-GB" sz="3600" dirty="0"/>
              <a:t>of children aged under 1 year (from </a:t>
            </a:r>
            <a:r>
              <a:rPr lang="en-GB" sz="3600" dirty="0" smtClean="0"/>
              <a:t>6% in 2012 to </a:t>
            </a:r>
            <a:r>
              <a:rPr lang="en-GB" sz="3600" dirty="0"/>
              <a:t>5% in 2016</a:t>
            </a:r>
            <a:r>
              <a:rPr lang="en-GB" sz="3600" dirty="0" smtClean="0"/>
              <a:t>)                                   </a:t>
            </a:r>
            <a:r>
              <a:rPr lang="en-GB" sz="2400" dirty="0" smtClean="0"/>
              <a:t>DfE,2016      </a:t>
            </a:r>
            <a:endParaRPr lang="en-GB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Lumsden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25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37676"/>
            <a:ext cx="8991600" cy="4373563"/>
          </a:xfrm>
        </p:spPr>
        <p:txBody>
          <a:bodyPr/>
          <a:lstStyle/>
          <a:p>
            <a:pPr marL="0" indent="0">
              <a:buNone/>
            </a:pPr>
            <a:r>
              <a:rPr lang="en-GB" sz="3600" dirty="0" smtClean="0"/>
              <a:t>For every child identified as                                                         being abused the NSPCC argue 8 more cases go unidentified </a:t>
            </a:r>
            <a:r>
              <a:rPr lang="en-GB" sz="2400" dirty="0" smtClean="0"/>
              <a:t>(NSPCC, 2013).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9218" name="Picture 2" descr="C:\Users\eclumsd\Pictures\IMG_219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971800"/>
            <a:ext cx="6705600" cy="3616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Lumsden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983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373563"/>
          </a:xfrm>
        </p:spPr>
        <p:txBody>
          <a:bodyPr/>
          <a:lstStyle/>
          <a:p>
            <a:pPr marL="0" indent="0">
              <a:buNone/>
            </a:pPr>
            <a:r>
              <a:rPr lang="en-GB" sz="6600" b="1" dirty="0" smtClean="0"/>
              <a:t>Some Good News</a:t>
            </a:r>
          </a:p>
          <a:p>
            <a:pPr marL="0" indent="0">
              <a:buNone/>
            </a:pPr>
            <a:r>
              <a:rPr lang="en-GB" sz="6600" b="1" dirty="0" smtClean="0"/>
              <a:t>But..  </a:t>
            </a:r>
            <a:endParaRPr lang="en-GB" sz="66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Lumsden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936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939"/>
            <a:ext cx="9144000" cy="609600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en-GB" sz="3600" dirty="0"/>
              <a:t>R</a:t>
            </a:r>
            <a:r>
              <a:rPr lang="en-GB" sz="3600" dirty="0" smtClean="0"/>
              <a:t>eminders from the EYFS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30" y="609600"/>
            <a:ext cx="9110870" cy="6248400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endParaRPr lang="en-GB" sz="3600" dirty="0" smtClean="0"/>
          </a:p>
          <a:p>
            <a:pPr marL="0" indent="0">
              <a:buNone/>
            </a:pPr>
            <a:r>
              <a:rPr lang="en-GB" sz="3600" dirty="0" smtClean="0"/>
              <a:t>Babies </a:t>
            </a:r>
            <a:r>
              <a:rPr lang="en-GB" sz="3600" dirty="0"/>
              <a:t>and children develop </a:t>
            </a:r>
            <a:r>
              <a:rPr lang="en-GB" sz="3600" dirty="0" smtClean="0"/>
              <a:t>in individual </a:t>
            </a:r>
            <a:r>
              <a:rPr lang="en-GB" sz="3600" dirty="0"/>
              <a:t>ways </a:t>
            </a:r>
            <a:r>
              <a:rPr lang="en-GB" sz="3600" dirty="0" smtClean="0"/>
              <a:t>and </a:t>
            </a:r>
            <a:r>
              <a:rPr lang="en-GB" sz="3600" dirty="0"/>
              <a:t>at </a:t>
            </a:r>
            <a:r>
              <a:rPr lang="en-GB" sz="3600" dirty="0" smtClean="0"/>
              <a:t>varying rates.   </a:t>
            </a:r>
          </a:p>
          <a:p>
            <a:pPr marL="0" indent="0">
              <a:buNone/>
            </a:pPr>
            <a:r>
              <a:rPr lang="en-GB" sz="3600" dirty="0"/>
              <a:t>They develop resilience when their physical and psychological well-being is protected by adults</a:t>
            </a:r>
            <a:r>
              <a:rPr lang="en-GB" sz="3600" dirty="0" smtClean="0"/>
              <a:t>.</a:t>
            </a:r>
          </a:p>
          <a:p>
            <a:pPr marL="0" indent="0">
              <a:buNone/>
            </a:pPr>
            <a:r>
              <a:rPr lang="en-GB" sz="3600" dirty="0"/>
              <a:t>Children’s health </a:t>
            </a:r>
            <a:r>
              <a:rPr lang="en-GB" sz="3600" dirty="0" smtClean="0"/>
              <a:t>is </a:t>
            </a:r>
            <a:r>
              <a:rPr lang="en-GB" sz="3600" dirty="0"/>
              <a:t>an integral part of their emotional, mental </a:t>
            </a:r>
            <a:r>
              <a:rPr lang="en-GB" sz="3600" dirty="0" smtClean="0"/>
              <a:t>social  </a:t>
            </a:r>
            <a:r>
              <a:rPr lang="en-GB" sz="3600" dirty="0"/>
              <a:t>environmental and spiritual </a:t>
            </a:r>
            <a:r>
              <a:rPr lang="en-GB" sz="3600" dirty="0" smtClean="0"/>
              <a:t>wellbeing.</a:t>
            </a:r>
            <a:endParaRPr lang="en-GB" sz="3600" dirty="0"/>
          </a:p>
          <a:p>
            <a:pPr marL="0" indent="0">
              <a:buNone/>
            </a:pPr>
            <a:endParaRPr lang="en-GB" sz="4000" dirty="0" smtClean="0"/>
          </a:p>
        </p:txBody>
      </p:sp>
      <p:pic>
        <p:nvPicPr>
          <p:cNvPr id="11266" name="Picture 2" descr="C:\Users\Public\Pictures\My Pictures\7164349391_e1692be271_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9246" y="0"/>
            <a:ext cx="2001562" cy="1414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Lumsden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2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62000"/>
          </a:xfrm>
        </p:spPr>
        <p:txBody>
          <a:bodyPr/>
          <a:lstStyle/>
          <a:p>
            <a:r>
              <a:rPr lang="en-GB" sz="4000" dirty="0"/>
              <a:t>Safeguarding and Welfare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484437"/>
            <a:ext cx="8229600" cy="4373563"/>
          </a:xfrm>
        </p:spPr>
        <p:txBody>
          <a:bodyPr/>
          <a:lstStyle/>
          <a:p>
            <a:pPr marL="0" indent="0">
              <a:buNone/>
            </a:pPr>
            <a:r>
              <a:rPr lang="en-GB" sz="4000" dirty="0"/>
              <a:t>Children learn best when they are healthy, safe and secure, when their individual needs are met, and when they have positive relationships with the adults caring for them. 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Lumsden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919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 smtClean="0"/>
              <a:t>The Challenge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sz="3600" dirty="0" smtClean="0"/>
              <a:t>We have the research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3600" dirty="0" smtClean="0"/>
              <a:t>We have a well qualified workforce</a:t>
            </a:r>
            <a:endParaRPr lang="en-GB" sz="3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3600" dirty="0" smtClean="0"/>
              <a:t>We have the permission embedded in the EFYS</a:t>
            </a:r>
            <a:endParaRPr lang="en-GB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Lumsden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969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4373563"/>
          </a:xfrm>
        </p:spPr>
        <p:txBody>
          <a:bodyPr/>
          <a:lstStyle/>
          <a:p>
            <a:pPr marL="0" indent="0" algn="ctr">
              <a:buNone/>
            </a:pPr>
            <a:r>
              <a:rPr lang="en-GB" sz="6600" dirty="0" smtClean="0"/>
              <a:t>It is not just about</a:t>
            </a:r>
          </a:p>
          <a:p>
            <a:pPr marL="0" indent="0" algn="ctr">
              <a:buNone/>
            </a:pPr>
            <a:r>
              <a:rPr lang="en-GB" sz="5400" b="1" dirty="0" smtClean="0">
                <a:solidFill>
                  <a:srgbClr val="00B050"/>
                </a:solidFill>
              </a:rPr>
              <a:t>Identifying  Abuse</a:t>
            </a:r>
          </a:p>
          <a:p>
            <a:pPr marL="0" indent="0" algn="ctr">
              <a:buNone/>
            </a:pPr>
            <a:r>
              <a:rPr lang="en-GB" sz="4000" dirty="0" smtClean="0"/>
              <a:t>ECEC provides a unique opportunity to support young children to have improved later life outcomes</a:t>
            </a:r>
            <a:endParaRPr lang="en-GB" sz="40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Lumsden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37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323439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spcAft>
                <a:spcPct val="35000"/>
              </a:spcAft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35000"/>
              </a:spcAft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ct val="35000"/>
              </a:spcAft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ct val="35000"/>
              </a:spcAft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4000" b="1" dirty="0" smtClean="0">
                <a:latin typeface="+mn-lt"/>
              </a:rPr>
              <a:t>Impact of Child Maltreatment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sz="4000" b="1" dirty="0">
              <a:latin typeface="+mn-lt"/>
            </a:endParaRPr>
          </a:p>
        </p:txBody>
      </p:sp>
      <p:sp>
        <p:nvSpPr>
          <p:cNvPr id="67589" name="Text Box 4"/>
          <p:cNvSpPr txBox="1">
            <a:spLocks noChangeArrowheads="1"/>
          </p:cNvSpPr>
          <p:nvPr/>
        </p:nvSpPr>
        <p:spPr bwMode="auto">
          <a:xfrm>
            <a:off x="128668" y="4478108"/>
            <a:ext cx="3122201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spcAft>
                <a:spcPct val="35000"/>
              </a:spcAft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35000"/>
              </a:spcAft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ct val="35000"/>
              </a:spcAft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ct val="35000"/>
              </a:spcAft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800" dirty="0">
                <a:latin typeface="+mn-lt"/>
              </a:rPr>
              <a:t>Poor social skills</a:t>
            </a:r>
          </a:p>
        </p:txBody>
      </p:sp>
      <p:sp>
        <p:nvSpPr>
          <p:cNvPr id="67590" name="Text Box 5"/>
          <p:cNvSpPr txBox="1">
            <a:spLocks noChangeArrowheads="1"/>
          </p:cNvSpPr>
          <p:nvPr/>
        </p:nvSpPr>
        <p:spPr bwMode="auto">
          <a:xfrm>
            <a:off x="4007800" y="921099"/>
            <a:ext cx="3968138" cy="954107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spcAft>
                <a:spcPct val="35000"/>
              </a:spcAft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35000"/>
              </a:spcAft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ct val="35000"/>
              </a:spcAft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ct val="35000"/>
              </a:spcAft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800" dirty="0" smtClean="0">
                <a:latin typeface="+mn-lt"/>
              </a:rPr>
              <a:t>Aggressive/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800" dirty="0" smtClean="0">
                <a:latin typeface="+mn-lt"/>
              </a:rPr>
              <a:t>withdrawn </a:t>
            </a:r>
            <a:r>
              <a:rPr lang="en-GB" altLang="en-US" sz="2800" dirty="0">
                <a:latin typeface="+mn-lt"/>
              </a:rPr>
              <a:t>behaviour</a:t>
            </a:r>
          </a:p>
        </p:txBody>
      </p:sp>
      <p:sp>
        <p:nvSpPr>
          <p:cNvPr id="67591" name="Text Box 6"/>
          <p:cNvSpPr txBox="1">
            <a:spLocks noChangeArrowheads="1"/>
          </p:cNvSpPr>
          <p:nvPr/>
        </p:nvSpPr>
        <p:spPr bwMode="auto">
          <a:xfrm>
            <a:off x="6082969" y="5105400"/>
            <a:ext cx="2743200" cy="1430338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spcAft>
                <a:spcPct val="35000"/>
              </a:spcAft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35000"/>
              </a:spcAft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ct val="35000"/>
              </a:spcAft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ct val="35000"/>
              </a:spcAft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800" dirty="0">
                <a:latin typeface="+mn-lt"/>
              </a:rPr>
              <a:t>Difficulty making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800" dirty="0">
                <a:latin typeface="+mn-lt"/>
              </a:rPr>
              <a:t> relationships</a:t>
            </a:r>
          </a:p>
        </p:txBody>
      </p:sp>
      <p:sp>
        <p:nvSpPr>
          <p:cNvPr id="67592" name="Text Box 7"/>
          <p:cNvSpPr txBox="1">
            <a:spLocks noChangeArrowheads="1"/>
          </p:cNvSpPr>
          <p:nvPr/>
        </p:nvSpPr>
        <p:spPr bwMode="auto">
          <a:xfrm>
            <a:off x="193936" y="1517337"/>
            <a:ext cx="3297378" cy="138499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spcAft>
                <a:spcPct val="35000"/>
              </a:spcAft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35000"/>
              </a:spcAft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ct val="35000"/>
              </a:spcAft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ct val="35000"/>
              </a:spcAft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800" dirty="0">
                <a:latin typeface="+mn-lt"/>
              </a:rPr>
              <a:t>Indiscriminate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800" dirty="0">
                <a:latin typeface="+mn-lt"/>
              </a:rPr>
              <a:t>affection towards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800" dirty="0">
                <a:latin typeface="+mn-lt"/>
              </a:rPr>
              <a:t>people</a:t>
            </a:r>
          </a:p>
        </p:txBody>
      </p:sp>
      <p:sp>
        <p:nvSpPr>
          <p:cNvPr id="67593" name="Text Box 8"/>
          <p:cNvSpPr txBox="1">
            <a:spLocks noChangeArrowheads="1"/>
          </p:cNvSpPr>
          <p:nvPr/>
        </p:nvSpPr>
        <p:spPr bwMode="auto">
          <a:xfrm>
            <a:off x="524179" y="3335641"/>
            <a:ext cx="3065263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spcAft>
                <a:spcPct val="35000"/>
              </a:spcAft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35000"/>
              </a:spcAft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ct val="35000"/>
              </a:spcAft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ct val="35000"/>
              </a:spcAft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800" dirty="0">
                <a:latin typeface="+mn-lt"/>
              </a:rPr>
              <a:t>Lack of emotion</a:t>
            </a:r>
          </a:p>
        </p:txBody>
      </p:sp>
      <p:sp>
        <p:nvSpPr>
          <p:cNvPr id="67594" name="Text Box 9"/>
          <p:cNvSpPr txBox="1">
            <a:spLocks noChangeArrowheads="1"/>
          </p:cNvSpPr>
          <p:nvPr/>
        </p:nvSpPr>
        <p:spPr bwMode="auto">
          <a:xfrm>
            <a:off x="5321213" y="2209834"/>
            <a:ext cx="3092513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spcAft>
                <a:spcPct val="35000"/>
              </a:spcAft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35000"/>
              </a:spcAft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ct val="35000"/>
              </a:spcAft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ct val="35000"/>
              </a:spcAft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800" dirty="0">
                <a:latin typeface="+mn-lt"/>
              </a:rPr>
              <a:t>Low self esteem</a:t>
            </a:r>
          </a:p>
        </p:txBody>
      </p:sp>
      <p:sp>
        <p:nvSpPr>
          <p:cNvPr id="67595" name="Text Box 10"/>
          <p:cNvSpPr txBox="1">
            <a:spLocks noChangeArrowheads="1"/>
          </p:cNvSpPr>
          <p:nvPr/>
        </p:nvSpPr>
        <p:spPr bwMode="auto">
          <a:xfrm>
            <a:off x="6784890" y="3035088"/>
            <a:ext cx="2041279" cy="1815882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spcAft>
                <a:spcPct val="35000"/>
              </a:spcAft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35000"/>
              </a:spcAft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ct val="35000"/>
              </a:spcAft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ct val="35000"/>
              </a:spcAft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800" dirty="0">
                <a:latin typeface="+mn-lt"/>
              </a:rPr>
              <a:t>Impaired capacity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800" dirty="0">
                <a:latin typeface="+mn-lt"/>
              </a:rPr>
              <a:t>to enjoy life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43654" y="5558959"/>
            <a:ext cx="3677610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spcAft>
                <a:spcPct val="35000"/>
              </a:spcAft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35000"/>
              </a:spcAft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ct val="35000"/>
              </a:spcAft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ct val="35000"/>
              </a:spcAft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3500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800" dirty="0" smtClean="0">
                <a:latin typeface="+mn-lt"/>
              </a:rPr>
              <a:t>Major health issues</a:t>
            </a:r>
            <a:endParaRPr lang="en-GB" altLang="en-US" sz="2800" dirty="0">
              <a:latin typeface="+mn-lt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Lumsden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4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" y="-63500"/>
            <a:ext cx="9144000" cy="914400"/>
          </a:xfrm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Some Reflections…</a:t>
            </a:r>
            <a:endParaRPr lang="en-GB" dirty="0"/>
          </a:p>
        </p:txBody>
      </p:sp>
      <p:sp>
        <p:nvSpPr>
          <p:cNvPr id="4" name="Oval Callout 3"/>
          <p:cNvSpPr/>
          <p:nvPr/>
        </p:nvSpPr>
        <p:spPr>
          <a:xfrm>
            <a:off x="25400" y="762000"/>
            <a:ext cx="3581400" cy="2743200"/>
          </a:xfrm>
          <a:prstGeom prst="wedgeEllipseCallout">
            <a:avLst>
              <a:gd name="adj1" fmla="val 126422"/>
              <a:gd name="adj2" fmla="val 63848"/>
            </a:avLst>
          </a:prstGeom>
          <a:solidFill>
            <a:srgbClr val="CC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I would not be without him but he has ruined my life and my marriage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152400" y="4025900"/>
            <a:ext cx="5105400" cy="2832100"/>
          </a:xfrm>
          <a:prstGeom prst="wedgeEllipseCallout">
            <a:avLst>
              <a:gd name="adj1" fmla="val 56996"/>
              <a:gd name="adj2" fmla="val -44131"/>
            </a:avLst>
          </a:prstGeom>
          <a:solidFill>
            <a:srgbClr val="CC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I would like to take this opportunity to thank everyone who was not there for me, everyone who couldn't or wouldn’t listen to me and everyone who failed to protect me</a:t>
            </a:r>
            <a:r>
              <a:rPr lang="en-GB" sz="2000" dirty="0" smtClean="0">
                <a:solidFill>
                  <a:schemeClr val="tx1"/>
                </a:solidFill>
              </a:rPr>
              <a:t>….</a:t>
            </a:r>
          </a:p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Cherry (2013)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8" name="Oval Callout 7"/>
          <p:cNvSpPr/>
          <p:nvPr/>
        </p:nvSpPr>
        <p:spPr>
          <a:xfrm>
            <a:off x="5052828" y="457200"/>
            <a:ext cx="4089400" cy="2743200"/>
          </a:xfrm>
          <a:prstGeom prst="wedgeEllipseCallout">
            <a:avLst>
              <a:gd name="adj1" fmla="val -7006"/>
              <a:gd name="adj2" fmla="val 76542"/>
            </a:avLst>
          </a:prstGeom>
          <a:solidFill>
            <a:srgbClr val="CC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If the birth parents had this preparation their child would not need adoption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Lumsden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25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6000" dirty="0" smtClean="0"/>
              <a:t>Provocations</a:t>
            </a:r>
            <a:endParaRPr lang="en-GB" sz="6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Lumsden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06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762000"/>
          </a:xfrm>
        </p:spPr>
        <p:txBody>
          <a:bodyPr/>
          <a:lstStyle/>
          <a:p>
            <a:r>
              <a:rPr lang="en-GB" sz="4000" dirty="0" smtClean="0"/>
              <a:t>Lets start with you….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257800"/>
          </a:xfrm>
          <a:solidFill>
            <a:schemeClr val="bg1"/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400" dirty="0" smtClean="0"/>
              <a:t>Do you really understand safeguarding?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 smtClean="0"/>
              <a:t>What training have you had—theory and practice?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 smtClean="0"/>
              <a:t>Do you really know how it impacts on outcomes?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 smtClean="0"/>
              <a:t>Do you really know what you can do to mediate against the impact of abuse in ECEC settings?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 smtClean="0"/>
              <a:t>What do you really think about the families you work with?</a:t>
            </a: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 smtClean="0"/>
              <a:t>Do you know what you colleagues think?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 smtClean="0"/>
              <a:t>How does your setting address the challenges of child maltreatment ?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Lumsden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920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1219200"/>
            <a:ext cx="8229600" cy="762000"/>
          </a:xfrm>
        </p:spPr>
        <p:txBody>
          <a:bodyPr/>
          <a:lstStyle/>
          <a:p>
            <a:pPr algn="l"/>
            <a:r>
              <a:rPr lang="en-GB" sz="4400" dirty="0" smtClean="0"/>
              <a:t>Do you …..</a:t>
            </a:r>
            <a:br>
              <a:rPr lang="en-GB" sz="4400" dirty="0" smtClean="0"/>
            </a:br>
            <a:endParaRPr lang="en-GB" sz="4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4373563"/>
          </a:xfrm>
        </p:spPr>
        <p:txBody>
          <a:bodyPr/>
          <a:lstStyle/>
          <a:p>
            <a:pPr marL="0" indent="0">
              <a:buNone/>
            </a:pPr>
            <a:r>
              <a:rPr lang="en-GB" sz="4000" dirty="0" smtClean="0"/>
              <a:t>…understand </a:t>
            </a:r>
            <a:r>
              <a:rPr lang="en-GB" sz="4000" dirty="0"/>
              <a:t>the impact </a:t>
            </a:r>
            <a:r>
              <a:rPr lang="en-GB" sz="4000" dirty="0" smtClean="0"/>
              <a:t>of </a:t>
            </a:r>
            <a:r>
              <a:rPr lang="en-GB" sz="4000" dirty="0"/>
              <a:t>all types of abuse and </a:t>
            </a:r>
            <a:r>
              <a:rPr lang="en-GB" sz="4000" b="1" dirty="0" smtClean="0"/>
              <a:t>plan, observe </a:t>
            </a:r>
            <a:r>
              <a:rPr lang="en-GB" sz="4000" b="1" dirty="0"/>
              <a:t>and </a:t>
            </a:r>
            <a:r>
              <a:rPr lang="en-GB" sz="4000" b="1" dirty="0" smtClean="0"/>
              <a:t>assess </a:t>
            </a:r>
            <a:r>
              <a:rPr lang="en-GB" sz="4000" dirty="0" smtClean="0"/>
              <a:t>to support improved later life outcomes?</a:t>
            </a:r>
          </a:p>
          <a:p>
            <a:pPr marL="0" indent="0">
              <a:buNone/>
            </a:pPr>
            <a:endParaRPr lang="en-GB" sz="4000" dirty="0"/>
          </a:p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Lumsden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187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And a final reminder</a:t>
            </a:r>
            <a:endParaRPr lang="en-GB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 marL="0" indent="0">
              <a:buNone/>
            </a:pPr>
            <a:r>
              <a:rPr lang="en-GB" sz="4000" dirty="0" smtClean="0"/>
              <a:t>Every Interaction counts……</a:t>
            </a:r>
          </a:p>
          <a:p>
            <a:pPr marL="0" indent="0">
              <a:buNone/>
            </a:pPr>
            <a:endParaRPr lang="en-GB" sz="4000" dirty="0"/>
          </a:p>
          <a:p>
            <a:pPr marL="0" indent="0">
              <a:buNone/>
            </a:pPr>
            <a:r>
              <a:rPr lang="en-US" sz="4000" dirty="0">
                <a:hlinkClick r:id="rId2"/>
              </a:rPr>
              <a:t>http://www.youtube.com/watch?feature=player_detailpage&amp;v=4wt824D1Bqg</a:t>
            </a:r>
            <a:endParaRPr lang="en-US" sz="4000" dirty="0"/>
          </a:p>
          <a:p>
            <a:pPr marL="0" indent="0">
              <a:buNone/>
            </a:pPr>
            <a:endParaRPr lang="en-GB" sz="40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Lumsden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74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32990"/>
            <a:ext cx="8763000" cy="58250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 smtClean="0">
                <a:cs typeface="Arial"/>
              </a:rPr>
              <a:t>The time is always right to do the right things </a:t>
            </a:r>
            <a:r>
              <a:rPr lang="en-US" dirty="0" smtClean="0">
                <a:cs typeface="Arial"/>
              </a:rPr>
              <a:t>Martin Luther King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b="1" dirty="0" smtClean="0"/>
              <a:t> Thank you for listening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8B4001-875D-0249-892A-0242A90F6D42}" type="slidenum">
              <a:rPr lang="en-US" smtClean="0"/>
              <a:t>34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656" y="501908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2510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762000"/>
          </a:xfrm>
        </p:spPr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4373563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endParaRPr lang="en-GB" sz="1050" dirty="0" smtClean="0"/>
          </a:p>
          <a:p>
            <a:pPr marL="0" indent="0">
              <a:buNone/>
            </a:pPr>
            <a:r>
              <a:rPr lang="en-US" sz="1050" dirty="0" smtClean="0"/>
              <a:t>Cuthbert</a:t>
            </a:r>
            <a:r>
              <a:rPr lang="en-US" sz="1050" dirty="0"/>
              <a:t>, C., </a:t>
            </a:r>
            <a:r>
              <a:rPr lang="en-US" sz="1050" dirty="0" err="1"/>
              <a:t>Rayns</a:t>
            </a:r>
            <a:r>
              <a:rPr lang="en-US" sz="1050" dirty="0"/>
              <a:t>, G. and Stanley, K. (2011) All Babies Count: prevention and protection for vulnerable babies.  Leicester: NSPCC. Available from </a:t>
            </a:r>
            <a:r>
              <a:rPr lang="en-GB" sz="1050" dirty="0"/>
              <a:t>http://www.nspcc.org.uk/globalassets/documents/research-reports/all-babies-count-prevention-protection-vulnerable-babies-report.pdf</a:t>
            </a:r>
            <a:endParaRPr lang="en-US" sz="1050" dirty="0"/>
          </a:p>
          <a:p>
            <a:pPr marL="0" indent="0">
              <a:buNone/>
            </a:pPr>
            <a:r>
              <a:rPr lang="en-GB" sz="1050" dirty="0"/>
              <a:t>Davies, S.  (2013) Foreword.</a:t>
            </a:r>
            <a:r>
              <a:rPr lang="en-GB" sz="1050" i="1" dirty="0"/>
              <a:t> </a:t>
            </a:r>
            <a:r>
              <a:rPr lang="en-GB" sz="1050" dirty="0"/>
              <a:t>In </a:t>
            </a:r>
            <a:r>
              <a:rPr lang="en-GB" sz="1050" dirty="0" err="1"/>
              <a:t>Leadsom</a:t>
            </a:r>
            <a:r>
              <a:rPr lang="en-GB" sz="1050" dirty="0"/>
              <a:t>, A., Field, F., </a:t>
            </a:r>
            <a:r>
              <a:rPr lang="en-GB" sz="1050" dirty="0" err="1"/>
              <a:t>Burstow</a:t>
            </a:r>
            <a:r>
              <a:rPr lang="en-GB" sz="1050" dirty="0"/>
              <a:t>, P. and Lucas C. (2013) The 1001Critical Days: the Importance of Conception to the Age of Two Period.  Available from: </a:t>
            </a:r>
            <a:r>
              <a:rPr lang="en-GB" sz="1050" dirty="0">
                <a:hlinkClick r:id="rId3"/>
              </a:rPr>
              <a:t>http://www.andrealeadsom.com/downloads/1001cdmanifesto.pdf</a:t>
            </a:r>
            <a:endParaRPr lang="en-US" sz="1050" dirty="0"/>
          </a:p>
          <a:p>
            <a:pPr marL="0" indent="0">
              <a:buNone/>
            </a:pPr>
            <a:r>
              <a:rPr lang="en-GB" sz="1050" dirty="0"/>
              <a:t>De Bellis, M.D. (2005) </a:t>
            </a:r>
            <a:r>
              <a:rPr lang="en-GB" sz="1050" dirty="0" smtClean="0"/>
              <a:t>The </a:t>
            </a:r>
            <a:r>
              <a:rPr lang="en-GB" sz="1050" dirty="0"/>
              <a:t>Psychology of neglect.  </a:t>
            </a:r>
            <a:r>
              <a:rPr lang="en-GB" sz="1050" i="1" dirty="0"/>
              <a:t>Child Maltreatment </a:t>
            </a:r>
            <a:r>
              <a:rPr lang="en-GB" sz="1050" dirty="0"/>
              <a:t>10 (2), 150-172</a:t>
            </a:r>
            <a:r>
              <a:rPr lang="en-GB" sz="1050" dirty="0" smtClean="0"/>
              <a:t>.</a:t>
            </a:r>
          </a:p>
          <a:p>
            <a:pPr marL="0" indent="0">
              <a:buNone/>
            </a:pPr>
            <a:r>
              <a:rPr lang="en-GB" sz="1050" dirty="0" smtClean="0"/>
              <a:t>Department of Education (2016) Children Looked After in England.  Available from:</a:t>
            </a:r>
            <a:r>
              <a:rPr lang="en-US" sz="1050" dirty="0"/>
              <a:t>https://</a:t>
            </a:r>
            <a:r>
              <a:rPr lang="en-US" sz="1050" dirty="0" smtClean="0"/>
              <a:t>www.gov.uk/government/uploads/system/uploads/attachment_data/file/556331/SFR41_2016_Text.pdf</a:t>
            </a:r>
          </a:p>
          <a:p>
            <a:pPr marL="0" indent="0">
              <a:buNone/>
            </a:pPr>
            <a:r>
              <a:rPr lang="en-GB" sz="1050" dirty="0" smtClean="0"/>
              <a:t>Doyle</a:t>
            </a:r>
            <a:r>
              <a:rPr lang="en-GB" sz="1050" dirty="0"/>
              <a:t>, C and </a:t>
            </a:r>
            <a:r>
              <a:rPr lang="en-GB" sz="1050" dirty="0" err="1"/>
              <a:t>Timms</a:t>
            </a:r>
            <a:r>
              <a:rPr lang="en-GB" sz="1050" dirty="0"/>
              <a:t>, C.  (2014) </a:t>
            </a:r>
            <a:r>
              <a:rPr lang="en-GB" sz="1050" i="1" dirty="0"/>
              <a:t>Child Neglect and Emotional Abuse: Understanding, Assessment and response.  </a:t>
            </a:r>
            <a:r>
              <a:rPr lang="en-GB" sz="1050" dirty="0"/>
              <a:t>London: Sage Publications Ltd.</a:t>
            </a:r>
            <a:endParaRPr lang="en-US" sz="1050" dirty="0"/>
          </a:p>
          <a:p>
            <a:pPr marL="0" indent="0">
              <a:buNone/>
            </a:pPr>
            <a:r>
              <a:rPr lang="en-US" sz="1050" dirty="0" smtClean="0"/>
              <a:t>Harker</a:t>
            </a:r>
            <a:r>
              <a:rPr lang="en-US" sz="1050" dirty="0"/>
              <a:t>, L., </a:t>
            </a:r>
            <a:r>
              <a:rPr lang="en-US" sz="1050" dirty="0" err="1"/>
              <a:t>Juttle</a:t>
            </a:r>
            <a:r>
              <a:rPr lang="en-US" sz="1050" dirty="0"/>
              <a:t>, S., Murphy, T., Bentley, H., Miller, P. and Fitch, K. (2013). </a:t>
            </a:r>
            <a:r>
              <a:rPr lang="en-US" sz="1050" i="1" dirty="0"/>
              <a:t>How safe are or children?  National Society of Cruelty to Children </a:t>
            </a:r>
            <a:r>
              <a:rPr lang="en-US" sz="1050" dirty="0"/>
              <a:t>(NSPCC).  Available from: http://</a:t>
            </a:r>
            <a:r>
              <a:rPr lang="en-US" sz="1050" dirty="0" smtClean="0"/>
              <a:t>www.nspcc.org.uk/Inform/research/findings/howsafe/how-safe-2013-report_wdf95435.pdf</a:t>
            </a:r>
            <a:endParaRPr lang="en-GB" sz="1050" dirty="0" smtClean="0"/>
          </a:p>
          <a:p>
            <a:pPr marL="0" indent="0">
              <a:buNone/>
            </a:pPr>
            <a:r>
              <a:rPr lang="en-US" sz="1050" dirty="0" smtClean="0"/>
              <a:t>Lumsden</a:t>
            </a:r>
            <a:r>
              <a:rPr lang="en-US" sz="1050" dirty="0"/>
              <a:t>, E. (2012) </a:t>
            </a:r>
            <a:r>
              <a:rPr lang="en-US" sz="1050" i="1" dirty="0"/>
              <a:t>Early years professional status: a new professional or a missed opportunity.</a:t>
            </a:r>
            <a:r>
              <a:rPr lang="en-US" sz="1050" dirty="0"/>
              <a:t> PhD.  The University of Northampton.</a:t>
            </a:r>
          </a:p>
          <a:p>
            <a:pPr marL="0" indent="0">
              <a:buNone/>
            </a:pPr>
            <a:r>
              <a:rPr lang="en-GB" sz="1050" dirty="0" smtClean="0"/>
              <a:t>Lumsden</a:t>
            </a:r>
            <a:r>
              <a:rPr lang="en-GB" sz="1050" dirty="0"/>
              <a:t>, E.  (2014) Changing landscapes in safeguarding babies and young children in England.  </a:t>
            </a:r>
            <a:r>
              <a:rPr lang="en-GB" sz="1050" i="1" dirty="0"/>
              <a:t>Early Childhood Development and Care. </a:t>
            </a:r>
            <a:r>
              <a:rPr lang="en-GB" sz="1050" dirty="0"/>
              <a:t>184 (9-10)</a:t>
            </a:r>
            <a:r>
              <a:rPr lang="en-GB" sz="1050" i="1" dirty="0"/>
              <a:t> </a:t>
            </a:r>
            <a:r>
              <a:rPr lang="en-GB" sz="1050" dirty="0"/>
              <a:t>1347-1363.</a:t>
            </a:r>
            <a:endParaRPr lang="en-US" sz="1050" dirty="0"/>
          </a:p>
          <a:p>
            <a:pPr marL="0" indent="0">
              <a:buNone/>
            </a:pPr>
            <a:r>
              <a:rPr lang="en-GB" sz="1100" dirty="0"/>
              <a:t>National Society for the Prevention of Cruelty to Children (NSPCC) (2014) </a:t>
            </a:r>
            <a:r>
              <a:rPr lang="en-US" sz="1100" dirty="0"/>
              <a:t>Child protection register statistics. England: 2010 – 2014.  Available from: </a:t>
            </a:r>
            <a:r>
              <a:rPr lang="en-GB" sz="1100" dirty="0"/>
              <a:t>https://www.nspcc.org.uk/globalassets/documents/statistics-and-information/child-protection-register-statistics-england.pdf    </a:t>
            </a:r>
            <a:endParaRPr lang="en-GB" sz="1100" dirty="0" smtClean="0"/>
          </a:p>
          <a:p>
            <a:pPr marL="0" indent="0">
              <a:buNone/>
            </a:pPr>
            <a:r>
              <a:rPr lang="en-GB" sz="1100" dirty="0" smtClean="0"/>
              <a:t>Ofsted (2016) Unknown children destined for disadvantage.  </a:t>
            </a:r>
            <a:r>
              <a:rPr lang="en-GB" sz="1100" smtClean="0"/>
              <a:t>Available </a:t>
            </a:r>
            <a:r>
              <a:rPr lang="en-GB" sz="1100" dirty="0" smtClean="0"/>
              <a:t>from https</a:t>
            </a:r>
            <a:r>
              <a:rPr lang="en-GB" sz="1100" dirty="0"/>
              <a:t>://www.gov.uk/government/uploads/system/uploads/attachment_data/file/541394/Unknown_children_destined_for_disadvantage.pdf</a:t>
            </a:r>
            <a:endParaRPr lang="en-GB" sz="1100" dirty="0" smtClean="0"/>
          </a:p>
          <a:p>
            <a:pPr marL="0" indent="0">
              <a:buNone/>
            </a:pPr>
            <a:r>
              <a:rPr lang="en-GB" sz="1100" dirty="0" smtClean="0"/>
              <a:t>Ofsted (2015) Early Years.  Available from</a:t>
            </a:r>
            <a:r>
              <a:rPr lang="en-GB" sz="1100" dirty="0"/>
              <a:t>: </a:t>
            </a:r>
            <a:r>
              <a:rPr lang="en-GB" sz="1100" dirty="0">
                <a:hlinkClick r:id="rId4"/>
              </a:rPr>
              <a:t>https://</a:t>
            </a:r>
            <a:r>
              <a:rPr lang="en-GB" sz="1100" dirty="0" smtClean="0">
                <a:hlinkClick r:id="rId4"/>
              </a:rPr>
              <a:t>www.gov.uk/government/uploads/system/uploads/attachment_data/file/445730/Early_years_report_2015.pdf</a:t>
            </a:r>
            <a:endParaRPr lang="en-GB" sz="1100" dirty="0" smtClean="0"/>
          </a:p>
          <a:p>
            <a:pPr marL="0" indent="0">
              <a:buNone/>
            </a:pPr>
            <a:r>
              <a:rPr lang="en-US" sz="1100" dirty="0"/>
              <a:t>QAA (2014) Benchmark Statement Early Childhood Studies.  Available </a:t>
            </a:r>
            <a:r>
              <a:rPr lang="en-US" sz="1100" dirty="0" err="1"/>
              <a:t>from:http</a:t>
            </a:r>
            <a:r>
              <a:rPr lang="en-US" sz="1100" dirty="0"/>
              <a:t>://www.qaa.ac.uk/publications/information-and-guidance/publication?PubID=2835#.V-_f6TGPuvM</a:t>
            </a:r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GB" sz="900" dirty="0"/>
              <a:t> </a:t>
            </a:r>
            <a:endParaRPr lang="en-US" sz="900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GB" dirty="0"/>
              <a:t> </a:t>
            </a:r>
            <a:endParaRPr lang="en-US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381750"/>
            <a:ext cx="2895600" cy="476250"/>
          </a:xfrm>
        </p:spPr>
        <p:txBody>
          <a:bodyPr/>
          <a:lstStyle/>
          <a:p>
            <a:r>
              <a:rPr lang="en-US" dirty="0" smtClean="0"/>
              <a:t>Lumsden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02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 smtClean="0"/>
              <a:t>Key Point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600" dirty="0" smtClean="0"/>
              <a:t>There is some excellent practice in early years settings but the </a:t>
            </a:r>
            <a:r>
              <a:rPr lang="en-GB" sz="3600" b="1" dirty="0" smtClean="0"/>
              <a:t>time is right </a:t>
            </a:r>
            <a:r>
              <a:rPr lang="en-GB" sz="3600" dirty="0" smtClean="0"/>
              <a:t>for us to do:</a:t>
            </a:r>
          </a:p>
          <a:p>
            <a:pPr marL="0" indent="0" algn="ctr">
              <a:buNone/>
            </a:pPr>
            <a:r>
              <a:rPr lang="en-GB" sz="8000" b="1" dirty="0" smtClean="0">
                <a:solidFill>
                  <a:srgbClr val="00B050"/>
                </a:solidFill>
              </a:rPr>
              <a:t>MORE</a:t>
            </a:r>
          </a:p>
          <a:p>
            <a:pPr marL="0" indent="0" algn="ctr">
              <a:buNone/>
            </a:pPr>
            <a:endParaRPr lang="en-GB" sz="7200" b="1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en-GB" sz="8000" b="1" dirty="0" smtClean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Lumsden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171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762000"/>
          </a:xfrm>
        </p:spPr>
        <p:txBody>
          <a:bodyPr/>
          <a:lstStyle/>
          <a:p>
            <a:r>
              <a:rPr lang="en-GB" sz="4400" dirty="0" smtClean="0"/>
              <a:t>Conclusion Before I Start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461" y="1447800"/>
            <a:ext cx="8991600" cy="5410200"/>
          </a:xfrm>
          <a:solidFill>
            <a:schemeClr val="bg1"/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3600" dirty="0" smtClean="0"/>
              <a:t>The academic field of Early Childhood is now established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3600" dirty="0" smtClean="0"/>
              <a:t>Early Childhood Education and Care (ECEC) plays a vital role in:</a:t>
            </a:r>
          </a:p>
          <a:p>
            <a:pPr marL="0" indent="0" algn="ctr">
              <a:buNone/>
            </a:pPr>
            <a:r>
              <a:rPr lang="en-GB" sz="3600" dirty="0" smtClean="0"/>
              <a:t> </a:t>
            </a:r>
            <a:r>
              <a:rPr lang="en-GB" sz="4000" b="1" dirty="0" smtClean="0">
                <a:solidFill>
                  <a:srgbClr val="00B050"/>
                </a:solidFill>
              </a:rPr>
              <a:t>SAFEGUARDING   </a:t>
            </a:r>
          </a:p>
          <a:p>
            <a:pPr marL="0" indent="0">
              <a:buNone/>
            </a:pPr>
            <a:r>
              <a:rPr lang="en-GB" sz="3600" dirty="0" smtClean="0"/>
              <a:t>ECEC needs to </a:t>
            </a:r>
            <a:r>
              <a:rPr lang="en-GB" sz="3600" b="1" dirty="0" smtClean="0">
                <a:solidFill>
                  <a:srgbClr val="00B050"/>
                </a:solidFill>
              </a:rPr>
              <a:t>keep</a:t>
            </a:r>
            <a:r>
              <a:rPr lang="en-GB" sz="3600" dirty="0" smtClean="0"/>
              <a:t> stepping up to the challenge.</a:t>
            </a:r>
            <a:endParaRPr lang="en-GB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Lumsden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41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915400" cy="5791200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en-GB" sz="5400" dirty="0"/>
              <a:t>We need to </a:t>
            </a:r>
            <a:r>
              <a:rPr lang="en-GB" sz="5400" dirty="0" smtClean="0"/>
              <a:t>provide the foundations for the </a:t>
            </a:r>
            <a:r>
              <a:rPr lang="en-GB" sz="5400" b="1" i="1" dirty="0">
                <a:solidFill>
                  <a:srgbClr val="00B050"/>
                </a:solidFill>
              </a:rPr>
              <a:t>adult in the child </a:t>
            </a:r>
            <a:r>
              <a:rPr lang="en-GB" sz="5400" dirty="0"/>
              <a:t>not wait until </a:t>
            </a:r>
            <a:r>
              <a:rPr lang="en-GB" sz="5400" dirty="0" smtClean="0"/>
              <a:t>we have </a:t>
            </a:r>
            <a:r>
              <a:rPr lang="en-GB" sz="5400" dirty="0"/>
              <a:t>to </a:t>
            </a:r>
            <a:r>
              <a:rPr lang="en-GB" sz="5400" dirty="0" smtClean="0"/>
              <a:t>manage the challenges of the </a:t>
            </a:r>
            <a:r>
              <a:rPr lang="en-GB" sz="5400" b="1" i="1" dirty="0" smtClean="0">
                <a:solidFill>
                  <a:srgbClr val="00B050"/>
                </a:solidFill>
              </a:rPr>
              <a:t>child </a:t>
            </a:r>
            <a:r>
              <a:rPr lang="en-GB" sz="5400" b="1" i="1" dirty="0">
                <a:solidFill>
                  <a:srgbClr val="00B050"/>
                </a:solidFill>
              </a:rPr>
              <a:t>within the </a:t>
            </a:r>
            <a:r>
              <a:rPr lang="en-GB" sz="5400" b="1" i="1" dirty="0" smtClean="0">
                <a:solidFill>
                  <a:srgbClr val="00B050"/>
                </a:solidFill>
              </a:rPr>
              <a:t>adult </a:t>
            </a:r>
            <a:r>
              <a:rPr lang="en-GB" b="1" i="1" dirty="0" smtClean="0"/>
              <a:t>(Lumsden. 2016)</a:t>
            </a:r>
            <a:endParaRPr lang="en-GB" b="1" i="1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Lumsden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0" y="0"/>
            <a:ext cx="9144000" cy="166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2315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762000"/>
          </a:xfrm>
        </p:spPr>
        <p:txBody>
          <a:bodyPr/>
          <a:lstStyle/>
          <a:p>
            <a:r>
              <a:rPr lang="en-GB" sz="4800" dirty="0" smtClean="0"/>
              <a:t>Important Point 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8915400" cy="5486400"/>
          </a:xfrm>
        </p:spPr>
        <p:txBody>
          <a:bodyPr/>
          <a:lstStyle/>
          <a:p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sz="3600" dirty="0" smtClean="0"/>
              <a:t>The ECEC sector needs to be undertaking research to contribute to the child maltreatment literature.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3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sz="3600" dirty="0" smtClean="0"/>
              <a:t>The sector needs to become more active partners in research bids and partner their local University.</a:t>
            </a:r>
          </a:p>
          <a:p>
            <a:pPr marL="0" indent="0">
              <a:buNone/>
            </a:pPr>
            <a:endParaRPr lang="en-GB" sz="3600" dirty="0" smtClean="0"/>
          </a:p>
          <a:p>
            <a:pPr marL="0" indent="0">
              <a:buNone/>
            </a:pPr>
            <a:endParaRPr lang="en-GB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Lumsden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833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/>
              <a:t>And just a reminder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 marL="0" indent="0">
              <a:buNone/>
            </a:pPr>
            <a:r>
              <a:rPr lang="en-GB" sz="8800" dirty="0" smtClean="0"/>
              <a:t>Early Trauma lasts………</a:t>
            </a:r>
            <a:endParaRPr lang="en-GB" sz="8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Lumsden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023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229600" cy="5410200"/>
          </a:xfrm>
        </p:spPr>
        <p:txBody>
          <a:bodyPr/>
          <a:lstStyle/>
          <a:p>
            <a:pPr marL="0" indent="0">
              <a:buNone/>
            </a:pPr>
            <a:r>
              <a:rPr lang="en-GB" sz="7200" b="1" dirty="0"/>
              <a:t>Why is the t</a:t>
            </a:r>
            <a:r>
              <a:rPr lang="en-GB" sz="7200" b="1" dirty="0" smtClean="0"/>
              <a:t>ime </a:t>
            </a:r>
            <a:r>
              <a:rPr lang="en-GB" sz="7200" b="1" dirty="0"/>
              <a:t>is r</a:t>
            </a:r>
            <a:r>
              <a:rPr lang="en-GB" sz="7200" b="1" dirty="0" smtClean="0"/>
              <a:t>ight for a step change? </a:t>
            </a:r>
            <a:endParaRPr lang="en-GB" sz="7200" b="1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Lumsden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073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UON ppt template1">
  <a:themeElements>
    <a:clrScheme name="TUON ppt template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UON ppt template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UON ppt template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ON ppt template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ON ppt template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ON ppt template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ON ppt template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ON ppt template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ON ppt template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ON ppt template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ON ppt template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ON ppt template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ON ppt template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ON ppt template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Copy of Personal, Academic and Professional 2009</Template>
  <TotalTime>637</TotalTime>
  <Words>1207</Words>
  <Application>Microsoft Office PowerPoint</Application>
  <PresentationFormat>On-screen Show (4:3)</PresentationFormat>
  <Paragraphs>177</Paragraphs>
  <Slides>35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  <vt:variant>
        <vt:lpstr>Custom Shows</vt:lpstr>
      </vt:variant>
      <vt:variant>
        <vt:i4>1</vt:i4>
      </vt:variant>
    </vt:vector>
  </HeadingPairs>
  <TitlesOfParts>
    <vt:vector size="37" baseType="lpstr">
      <vt:lpstr>TUON ppt template1</vt:lpstr>
      <vt:lpstr> What has the Early Years got to do with it -  EVERYTHING!  Dr Eunice Lumsden The University of Northampton eunice.lumsden@northampton.ac.uk  </vt:lpstr>
      <vt:lpstr>Health Warning</vt:lpstr>
      <vt:lpstr>Some Reflections…</vt:lpstr>
      <vt:lpstr>Key Point</vt:lpstr>
      <vt:lpstr>Conclusion Before I Start</vt:lpstr>
      <vt:lpstr>PowerPoint Presentation</vt:lpstr>
      <vt:lpstr>Important Point </vt:lpstr>
      <vt:lpstr>And just a reminder</vt:lpstr>
      <vt:lpstr>PowerPoint Presentation</vt:lpstr>
      <vt:lpstr>The Bigger Picture</vt:lpstr>
      <vt:lpstr>PowerPoint Presentation</vt:lpstr>
      <vt:lpstr>Furthermore…..</vt:lpstr>
      <vt:lpstr>Workforce Reform</vt:lpstr>
      <vt:lpstr>Standards  Early Years  Teacher Status</vt:lpstr>
      <vt:lpstr>PowerPoint Presentation</vt:lpstr>
      <vt:lpstr>In fact….</vt:lpstr>
      <vt:lpstr>YET….</vt:lpstr>
      <vt:lpstr>PowerPoint Presentation</vt:lpstr>
      <vt:lpstr>Let’s make some connections</vt:lpstr>
      <vt:lpstr>ECEC is still not reaching all children in need</vt:lpstr>
      <vt:lpstr>PowerPoint Presentation</vt:lpstr>
      <vt:lpstr>PowerPoint Presentation</vt:lpstr>
      <vt:lpstr>PowerPoint Presentation</vt:lpstr>
      <vt:lpstr>PowerPoint Presentation</vt:lpstr>
      <vt:lpstr>Reminders from the EYFS</vt:lpstr>
      <vt:lpstr>Safeguarding and Welfare Requirements</vt:lpstr>
      <vt:lpstr>The Challenge</vt:lpstr>
      <vt:lpstr>PowerPoint Presentation</vt:lpstr>
      <vt:lpstr>PowerPoint Presentation</vt:lpstr>
      <vt:lpstr>PowerPoint Presentation</vt:lpstr>
      <vt:lpstr>Lets start with you….</vt:lpstr>
      <vt:lpstr>Do you ….. </vt:lpstr>
      <vt:lpstr>And a final reminder</vt:lpstr>
      <vt:lpstr>PowerPoint Presentation</vt:lpstr>
      <vt:lpstr>References</vt:lpstr>
      <vt:lpstr>Custom Show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Every Interaction Counts</dc:title>
  <dc:creator>Lumsden Eunice</dc:creator>
  <cp:lastModifiedBy>Windows User</cp:lastModifiedBy>
  <cp:revision>54</cp:revision>
  <dcterms:created xsi:type="dcterms:W3CDTF">2006-08-16T00:00:00Z</dcterms:created>
  <dcterms:modified xsi:type="dcterms:W3CDTF">2016-10-23T11:14:03Z</dcterms:modified>
</cp:coreProperties>
</file>