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19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D8859-98D7-4DE4-8CE7-6920F8CC7EFB}" type="datetimeFigureOut">
              <a:rPr lang="en-GB" smtClean="0"/>
              <a:t>23/10/2016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3EBBB-7C18-4950-9F30-EF4B6E4B3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669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3EBBB-7C18-4950-9F30-EF4B6E4B3DF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3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noProof="0" smtClean="0"/>
              <a:t>Click icon to add SmartArt graphic</a:t>
            </a:r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werpoint presentation background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82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35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3500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3500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3500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3500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GB" sz="4800" dirty="0" smtClean="0"/>
              <a:t>Workforce Issues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/>
          <a:lstStyle/>
          <a:p>
            <a:r>
              <a:rPr lang="en-GB" dirty="0" smtClean="0"/>
              <a:t>Nursery World Business Summit</a:t>
            </a:r>
          </a:p>
          <a:p>
            <a:r>
              <a:rPr lang="en-GB" dirty="0" smtClean="0"/>
              <a:t>8</a:t>
            </a:r>
            <a:r>
              <a:rPr lang="en-GB" baseline="30000" dirty="0" smtClean="0"/>
              <a:t>th</a:t>
            </a:r>
            <a:r>
              <a:rPr lang="en-GB" dirty="0" smtClean="0"/>
              <a:t> November 2016</a:t>
            </a:r>
          </a:p>
          <a:p>
            <a:endParaRPr lang="en-GB" sz="1800" dirty="0"/>
          </a:p>
          <a:p>
            <a:r>
              <a:rPr lang="en-GB" sz="1800" dirty="0" smtClean="0"/>
              <a:t>Dr Eunice Lumsden</a:t>
            </a:r>
          </a:p>
          <a:p>
            <a:r>
              <a:rPr lang="en-GB" sz="1800" dirty="0" smtClean="0"/>
              <a:t>Head of Early Years</a:t>
            </a:r>
          </a:p>
          <a:p>
            <a:r>
              <a:rPr lang="en-GB" sz="1800" dirty="0" smtClean="0"/>
              <a:t>The University of Northampton</a:t>
            </a:r>
          </a:p>
          <a:p>
            <a:r>
              <a:rPr lang="en-GB" sz="1800" dirty="0" smtClean="0"/>
              <a:t>eunice.lumsden@northampton.ac.uk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44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86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04800" y="9144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All children have the right to experience a professionalised early years workforce that supports, challenges and inspires those working within it, works in partnership with others and draws on inter-disciplinary knowledge to address inequality and promote all aspects of children’s care, health, development and learning.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6437"/>
            <a:ext cx="35317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chemeClr val="accent2"/>
                </a:solidFill>
              </a:rPr>
              <a:t>Key Message</a:t>
            </a:r>
            <a:endParaRPr lang="en-GB" sz="36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0255" y="6318111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799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bg1"/>
          </a:solidFill>
        </p:spPr>
        <p:txBody>
          <a:bodyPr/>
          <a:lstStyle/>
          <a:p>
            <a:r>
              <a:rPr lang="en-GB" sz="4000" dirty="0" smtClean="0"/>
              <a:t>Shifting Perceptions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3200" dirty="0" smtClean="0"/>
              <a:t>Early Childhood  Studies is an established academic discipline </a:t>
            </a:r>
            <a:r>
              <a:rPr lang="en-GB" sz="1800" dirty="0" smtClean="0"/>
              <a:t>(QAA, 2014)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 smtClean="0"/>
              <a:t>Early Childhood Education and Care (ECEC) is about providing the  </a:t>
            </a:r>
            <a:r>
              <a:rPr lang="en-GB" sz="3200" b="1" dirty="0" smtClean="0">
                <a:solidFill>
                  <a:schemeClr val="accent2"/>
                </a:solidFill>
              </a:rPr>
              <a:t>‘Highest Quality’</a:t>
            </a:r>
            <a:r>
              <a:rPr lang="en-GB" sz="3200" dirty="0" smtClean="0">
                <a:solidFill>
                  <a:schemeClr val="accent2"/>
                </a:solidFill>
              </a:rPr>
              <a:t> </a:t>
            </a:r>
            <a:r>
              <a:rPr lang="en-GB" sz="3200" dirty="0" smtClean="0"/>
              <a:t>early learning and care experiences, NOT </a:t>
            </a:r>
            <a:r>
              <a:rPr lang="en-GB" sz="3200" b="1" dirty="0" smtClean="0">
                <a:solidFill>
                  <a:schemeClr val="accent2"/>
                </a:solidFill>
              </a:rPr>
              <a:t>‘Childcare’</a:t>
            </a:r>
            <a:r>
              <a:rPr lang="en-GB" sz="3200" dirty="0" smtClean="0">
                <a:solidFill>
                  <a:schemeClr val="accent2"/>
                </a:solidFill>
              </a:rPr>
              <a:t>,</a:t>
            </a:r>
            <a:r>
              <a:rPr lang="en-GB" sz="3200" b="1" dirty="0" smtClean="0">
                <a:solidFill>
                  <a:schemeClr val="accent2"/>
                </a:solidFill>
              </a:rPr>
              <a:t> </a:t>
            </a:r>
            <a:r>
              <a:rPr lang="en-GB" sz="3200" dirty="0" smtClean="0"/>
              <a:t>while parents work.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3200" dirty="0"/>
              <a:t> </a:t>
            </a:r>
            <a:r>
              <a:rPr lang="en-GB" sz="3200" dirty="0" smtClean="0"/>
              <a:t>Our earliest experiences impact across the life course </a:t>
            </a:r>
            <a:r>
              <a:rPr lang="en-GB" sz="1600" dirty="0" smtClean="0"/>
              <a:t>(Ofsted, 2016).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108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438" y="0"/>
            <a:ext cx="9170437" cy="990600"/>
          </a:xfrm>
          <a:solidFill>
            <a:schemeClr val="bg1"/>
          </a:solidFill>
        </p:spPr>
        <p:txBody>
          <a:bodyPr/>
          <a:lstStyle/>
          <a:p>
            <a:r>
              <a:rPr lang="en-GB" sz="4400" dirty="0" smtClean="0"/>
              <a:t>Addressing the Challenges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/>
              <a:t>The need to greenhouse the next generation of  highly qualified aspirational practitioners and graduate leaders.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/>
              <a:t>Further support Schools and careers services understanding  that:</a:t>
            </a:r>
          </a:p>
          <a:p>
            <a:pPr marL="989013" indent="-541338">
              <a:buFont typeface="Wingdings" panose="05000000000000000000" pitchFamily="2" charset="2"/>
              <a:buChar char="v"/>
            </a:pPr>
            <a:r>
              <a:rPr lang="en-GB" sz="2800" dirty="0" smtClean="0">
                <a:solidFill>
                  <a:schemeClr val="accent2"/>
                </a:solidFill>
              </a:rPr>
              <a:t>Early Childhood Studies is an academic subject (up to </a:t>
            </a:r>
            <a:r>
              <a:rPr lang="en-GB" sz="2800" dirty="0" err="1" smtClean="0">
                <a:solidFill>
                  <a:schemeClr val="accent2"/>
                </a:solidFill>
              </a:rPr>
              <a:t>Ph.D</a:t>
            </a:r>
            <a:r>
              <a:rPr lang="en-GB" sz="2800" dirty="0" smtClean="0">
                <a:solidFill>
                  <a:schemeClr val="accent2"/>
                </a:solidFill>
              </a:rPr>
              <a:t>) that opens up doors to a range of careers;</a:t>
            </a:r>
          </a:p>
          <a:p>
            <a:pPr marL="1082675" lvl="2" indent="-635000">
              <a:buFont typeface="Wingdings" panose="05000000000000000000" pitchFamily="2" charset="2"/>
              <a:buChar char="v"/>
              <a:tabLst>
                <a:tab pos="989013" algn="l"/>
              </a:tabLst>
            </a:pPr>
            <a:r>
              <a:rPr lang="en-GB" sz="2800" dirty="0" smtClean="0">
                <a:solidFill>
                  <a:schemeClr val="accent2"/>
                </a:solidFill>
              </a:rPr>
              <a:t>that working in ECEC is an important career pathway for all.  </a:t>
            </a:r>
          </a:p>
          <a:p>
            <a:pPr marL="447675" lvl="2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84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0890" cy="68580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GB" sz="3200" dirty="0" smtClean="0"/>
              <a:t>An independent College of Early Childhood that advocates for our youngest citizens by representing all the different professions and  stakeholder interests  that occupy the holistic and flexible space of  ‘Early Childhood’….</a:t>
            </a:r>
            <a:r>
              <a:rPr lang="en-GB" sz="3200" b="1" dirty="0" smtClean="0">
                <a:solidFill>
                  <a:schemeClr val="accent2"/>
                </a:solidFill>
              </a:rPr>
              <a:t>Speaking with One Voice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3200" dirty="0" smtClean="0"/>
              <a:t>Infrastructure investment </a:t>
            </a:r>
            <a:endParaRPr lang="en-GB" sz="32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3200" dirty="0" smtClean="0"/>
              <a:t>Ministerial responsibility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3200" dirty="0" smtClean="0"/>
              <a:t>Equal pay and employment conditions to other ‘professions’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sz="3200" dirty="0" smtClean="0"/>
              <a:t>Value Base                        </a:t>
            </a:r>
            <a:r>
              <a:rPr lang="en-GB" sz="3200" dirty="0" err="1" smtClean="0"/>
              <a:t>etc</a:t>
            </a:r>
            <a:r>
              <a:rPr lang="en-GB" sz="3200" dirty="0" smtClean="0"/>
              <a:t> </a:t>
            </a:r>
            <a:r>
              <a:rPr lang="en-GB" sz="3200" dirty="0" err="1" smtClean="0"/>
              <a:t>etc</a:t>
            </a:r>
            <a:endParaRPr lang="en-GB" sz="32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4601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3735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Lumsden, E. (2012) </a:t>
            </a:r>
            <a:r>
              <a:rPr lang="en-US" i="1" dirty="0"/>
              <a:t>Early years professional status: a new professional or a missed opportunity.</a:t>
            </a:r>
            <a:r>
              <a:rPr lang="en-US" dirty="0"/>
              <a:t> PhD.  The University of Northampton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Lumsden, E. (</a:t>
            </a:r>
            <a:r>
              <a:rPr lang="en-US" dirty="0" smtClean="0"/>
              <a:t>2014) T</a:t>
            </a:r>
            <a:r>
              <a:rPr lang="en-GB" dirty="0" smtClean="0"/>
              <a:t>he </a:t>
            </a:r>
            <a:r>
              <a:rPr lang="en-GB" dirty="0"/>
              <a:t>importance of Early Childhood Development for the Post -2015 world agenda</a:t>
            </a:r>
            <a:r>
              <a:rPr lang="en-GB" dirty="0" smtClean="0"/>
              <a:t>. Post 2015 Consultation :Istanbul.</a:t>
            </a:r>
            <a:endParaRPr lang="en-US" dirty="0" smtClean="0"/>
          </a:p>
          <a:p>
            <a:pPr marL="0" indent="0">
              <a:buNone/>
            </a:pPr>
            <a:r>
              <a:rPr lang="en-GB" dirty="0"/>
              <a:t>Ofsted (2016) Unknown children destined for disadvantage.  Available from https://</a:t>
            </a:r>
            <a:r>
              <a:rPr lang="en-GB" dirty="0" smtClean="0"/>
              <a:t>www.gov.uk/government/uploads/system/uploads/attachment_data/file/541394/Unknown_children_destined_for_disadvantage.pdf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QAA </a:t>
            </a:r>
            <a:r>
              <a:rPr lang="en-US" dirty="0"/>
              <a:t>(2014) Benchmark Statement Early Childhood Studies.  </a:t>
            </a:r>
            <a:r>
              <a:rPr lang="en-US" dirty="0" smtClean="0"/>
              <a:t>Available from: http</a:t>
            </a:r>
            <a:r>
              <a:rPr lang="en-US" dirty="0"/>
              <a:t>://www.qaa.ac.uk/publications/information-and-guidance/publication?PubID=2835#.V-_f6TGPuvM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49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ON ppt template1">
  <a:themeElements>
    <a:clrScheme name="TUON ppt template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UON ppt template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UON ppt template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ON ppt template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ON ppt template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ON ppt template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ON ppt template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ON ppt template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ON ppt template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APPG -with pictures</Template>
  <TotalTime>52</TotalTime>
  <Words>273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TUON ppt template1</vt:lpstr>
      <vt:lpstr>Workforce Issues</vt:lpstr>
      <vt:lpstr>PowerPoint Presentation</vt:lpstr>
      <vt:lpstr>Shifting Perceptions</vt:lpstr>
      <vt:lpstr>Addressing the Challenges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Workforce Issues</dc:title>
  <dc:creator>Eunice Lumsden</dc:creator>
  <cp:lastModifiedBy>Windows User</cp:lastModifiedBy>
  <cp:revision>10</cp:revision>
  <dcterms:created xsi:type="dcterms:W3CDTF">2006-08-16T00:00:00Z</dcterms:created>
  <dcterms:modified xsi:type="dcterms:W3CDTF">2016-10-23T19:40:34Z</dcterms:modified>
</cp:coreProperties>
</file>