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sldIdLst>
    <p:sldId id="256" r:id="rId2"/>
    <p:sldId id="259" r:id="rId3"/>
    <p:sldId id="260" r:id="rId4"/>
    <p:sldId id="268" r:id="rId5"/>
    <p:sldId id="269" r:id="rId6"/>
    <p:sldId id="270" r:id="rId7"/>
    <p:sldId id="271" r:id="rId8"/>
    <p:sldId id="272" r:id="rId9"/>
    <p:sldId id="273" r:id="rId10"/>
    <p:sldId id="274" r:id="rId11"/>
    <p:sldId id="275" r:id="rId12"/>
    <p:sldId id="276" r:id="rId13"/>
    <p:sldId id="277" r:id="rId14"/>
    <p:sldId id="278" r:id="rId15"/>
    <p:sldId id="263" r:id="rId16"/>
    <p:sldId id="279" r:id="rId17"/>
    <p:sldId id="280" r:id="rId18"/>
    <p:sldId id="281" r:id="rId19"/>
    <p:sldId id="282" r:id="rId20"/>
    <p:sldId id="283" r:id="rId21"/>
    <p:sldId id="284" r:id="rId22"/>
    <p:sldId id="285" r:id="rId23"/>
    <p:sldId id="286" r:id="rId24"/>
    <p:sldId id="289" r:id="rId25"/>
    <p:sldId id="287" r:id="rId26"/>
    <p:sldId id="288" r:id="rId27"/>
    <p:sldId id="290" r:id="rId28"/>
    <p:sldId id="291" r:id="rId29"/>
    <p:sldId id="292" r:id="rId30"/>
    <p:sldId id="264" r:id="rId3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dirty="0"/>
          </a:p>
        </p:txBody>
      </p:sp>
      <p:sp>
        <p:nvSpPr>
          <p:cNvPr id="8" name="Freeform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dirty="0"/>
          </a:p>
        </p:txBody>
      </p:sp>
      <p:sp>
        <p:nvSpPr>
          <p:cNvPr id="9" name="Title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23E73B29-9660-46EA-BC94-A92C7F15E935}" type="datetimeFigureOut">
              <a:rPr lang="en-GB" smtClean="0"/>
              <a:pPr/>
              <a:t>23/05/2013</a:t>
            </a:fld>
            <a:endParaRPr lang="en-GB" dirty="0"/>
          </a:p>
        </p:txBody>
      </p:sp>
      <p:sp>
        <p:nvSpPr>
          <p:cNvPr id="19" name="Footer Placeholder 18"/>
          <p:cNvSpPr>
            <a:spLocks noGrp="1"/>
          </p:cNvSpPr>
          <p:nvPr>
            <p:ph type="ftr" sz="quarter" idx="11"/>
          </p:nvPr>
        </p:nvSpPr>
        <p:spPr/>
        <p:txBody>
          <a:bodyPr/>
          <a:lstStyle/>
          <a:p>
            <a:endParaRPr lang="en-GB" dirty="0"/>
          </a:p>
        </p:txBody>
      </p:sp>
      <p:sp>
        <p:nvSpPr>
          <p:cNvPr id="27" name="Slide Number Placeholder 26"/>
          <p:cNvSpPr>
            <a:spLocks noGrp="1"/>
          </p:cNvSpPr>
          <p:nvPr>
            <p:ph type="sldNum" sz="quarter" idx="12"/>
          </p:nvPr>
        </p:nvSpPr>
        <p:spPr/>
        <p:txBody>
          <a:bodyPr/>
          <a:lstStyle/>
          <a:p>
            <a:fld id="{E515A42A-486F-4955-899A-0934AB761DA6}" type="slidenum">
              <a:rPr lang="en-GB" smtClean="0"/>
              <a:pPr/>
              <a:t>‹#›</a:t>
            </a:fld>
            <a:endParaRPr lang="en-GB"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3E73B29-9660-46EA-BC94-A92C7F15E935}" type="datetimeFigureOut">
              <a:rPr lang="en-GB" smtClean="0"/>
              <a:pPr/>
              <a:t>23/05/2013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E515A42A-486F-4955-899A-0934AB761DA6}" type="slidenum">
              <a:rPr lang="en-GB" smtClean="0"/>
              <a:pPr/>
              <a:t>‹#›</a:t>
            </a:fld>
            <a:endParaRPr lang="en-GB"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3E73B29-9660-46EA-BC94-A92C7F15E935}" type="datetimeFigureOut">
              <a:rPr lang="en-GB" smtClean="0"/>
              <a:pPr/>
              <a:t>23/05/2013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E515A42A-486F-4955-899A-0934AB761DA6}" type="slidenum">
              <a:rPr lang="en-GB" smtClean="0"/>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3E73B29-9660-46EA-BC94-A92C7F15E935}" type="datetimeFigureOut">
              <a:rPr lang="en-GB" smtClean="0"/>
              <a:pPr/>
              <a:t>23/05/2013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E515A42A-486F-4955-899A-0934AB761DA6}" type="slidenum">
              <a:rPr lang="en-GB" smtClean="0"/>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dirty="0"/>
          </a:p>
        </p:txBody>
      </p:sp>
      <p:sp>
        <p:nvSpPr>
          <p:cNvPr id="9" name="Freeform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23E73B29-9660-46EA-BC94-A92C7F15E935}" type="datetimeFigureOut">
              <a:rPr lang="en-GB" smtClean="0"/>
              <a:pPr/>
              <a:t>23/05/2013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E515A42A-486F-4955-899A-0934AB761DA6}" type="slidenum">
              <a:rPr lang="en-GB" smtClean="0"/>
              <a:pPr/>
              <a:t>‹#›</a:t>
            </a:fld>
            <a:endParaRPr lang="en-GB"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23E73B29-9660-46EA-BC94-A92C7F15E935}" type="datetimeFigureOut">
              <a:rPr lang="en-GB" smtClean="0"/>
              <a:pPr/>
              <a:t>23/05/2013</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E515A42A-486F-4955-899A-0934AB761DA6}" type="slidenum">
              <a:rPr lang="en-GB" smtClean="0"/>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23E73B29-9660-46EA-BC94-A92C7F15E935}" type="datetimeFigureOut">
              <a:rPr lang="en-GB" smtClean="0"/>
              <a:pPr/>
              <a:t>23/05/2013</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E515A42A-486F-4955-899A-0934AB761DA6}" type="slidenum">
              <a:rPr lang="en-GB" smtClean="0"/>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320"/>
            <a:ext cx="7470648" cy="1143000"/>
          </a:xfrm>
        </p:spPr>
        <p:txBody>
          <a:bodyPr anchor="ctr"/>
          <a:lstStyle>
            <a:lvl1pPr algn="l">
              <a:defRPr sz="4600"/>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23E73B29-9660-46EA-BC94-A92C7F15E935}" type="datetimeFigureOut">
              <a:rPr lang="en-GB" smtClean="0"/>
              <a:pPr/>
              <a:t>23/05/2013</a:t>
            </a:fld>
            <a:endParaRPr lang="en-GB" dirty="0"/>
          </a:p>
        </p:txBody>
      </p:sp>
      <p:sp>
        <p:nvSpPr>
          <p:cNvPr id="8" name="Slide Number Placeholder 7"/>
          <p:cNvSpPr>
            <a:spLocks noGrp="1"/>
          </p:cNvSpPr>
          <p:nvPr>
            <p:ph type="sldNum" sz="quarter" idx="11"/>
          </p:nvPr>
        </p:nvSpPr>
        <p:spPr/>
        <p:txBody>
          <a:bodyPr/>
          <a:lstStyle/>
          <a:p>
            <a:fld id="{E515A42A-486F-4955-899A-0934AB761DA6}" type="slidenum">
              <a:rPr lang="en-GB" smtClean="0"/>
              <a:pPr/>
              <a:t>‹#›</a:t>
            </a:fld>
            <a:endParaRPr lang="en-GB" dirty="0"/>
          </a:p>
        </p:txBody>
      </p:sp>
      <p:sp>
        <p:nvSpPr>
          <p:cNvPr id="9" name="Footer Placeholder 8"/>
          <p:cNvSpPr>
            <a:spLocks noGrp="1"/>
          </p:cNvSpPr>
          <p:nvPr>
            <p:ph type="ftr" sz="quarter" idx="12"/>
          </p:nvPr>
        </p:nvSpPr>
        <p:spPr/>
        <p:txBody>
          <a:bodyPr/>
          <a:lstStyle/>
          <a:p>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3E73B29-9660-46EA-BC94-A92C7F15E935}" type="datetimeFigureOut">
              <a:rPr lang="en-GB" smtClean="0"/>
              <a:pPr/>
              <a:t>23/05/2013</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E515A42A-486F-4955-899A-0934AB761DA6}" type="slidenum">
              <a:rPr lang="en-GB" smtClean="0"/>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23E73B29-9660-46EA-BC94-A92C7F15E935}" type="datetimeFigureOut">
              <a:rPr lang="en-GB" smtClean="0"/>
              <a:pPr/>
              <a:t>23/05/2013</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a:xfrm>
            <a:off x="8156448" y="6422064"/>
            <a:ext cx="762000" cy="365125"/>
          </a:xfrm>
        </p:spPr>
        <p:txBody>
          <a:bodyPr/>
          <a:lstStyle/>
          <a:p>
            <a:fld id="{E515A42A-486F-4955-899A-0934AB761DA6}" type="slidenum">
              <a:rPr lang="en-GB" smtClean="0"/>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en-US" dirty="0" smtClean="0"/>
              <a:t>Click icon to add picture</a:t>
            </a:r>
            <a:endParaRPr kumimoji="0" lang="en-US" dirty="0"/>
          </a:p>
        </p:txBody>
      </p:sp>
      <p:sp>
        <p:nvSpPr>
          <p:cNvPr id="4" name="Text Placeholder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457200" y="6422064"/>
            <a:ext cx="2133600" cy="365125"/>
          </a:xfrm>
        </p:spPr>
        <p:txBody>
          <a:bodyPr/>
          <a:lstStyle/>
          <a:p>
            <a:fld id="{23E73B29-9660-46EA-BC94-A92C7F15E935}" type="datetimeFigureOut">
              <a:rPr lang="en-GB" smtClean="0"/>
              <a:pPr/>
              <a:t>23/05/2013</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E515A42A-486F-4955-899A-0934AB761DA6}" type="slidenum">
              <a:rPr lang="en-GB" smtClean="0"/>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Freeform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dirty="0"/>
          </a:p>
        </p:txBody>
      </p:sp>
      <p:sp>
        <p:nvSpPr>
          <p:cNvPr id="16" name="Freeform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dirty="0"/>
          </a:p>
        </p:txBody>
      </p:sp>
      <p:sp>
        <p:nvSpPr>
          <p:cNvPr id="9" name="Title Placeholder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23E73B29-9660-46EA-BC94-A92C7F15E935}" type="datetimeFigureOut">
              <a:rPr lang="en-GB" smtClean="0"/>
              <a:pPr/>
              <a:t>23/05/2013</a:t>
            </a:fld>
            <a:endParaRPr lang="en-GB" dirty="0"/>
          </a:p>
        </p:txBody>
      </p:sp>
      <p:sp>
        <p:nvSpPr>
          <p:cNvPr id="22" name="Footer Placeholder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en-GB" dirty="0"/>
          </a:p>
        </p:txBody>
      </p:sp>
      <p:sp>
        <p:nvSpPr>
          <p:cNvPr id="18" name="Slide Number Placeholder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E515A42A-486F-4955-899A-0934AB761DA6}" type="slidenum">
              <a:rPr lang="en-GB" smtClean="0"/>
              <a:pPr/>
              <a:t>‹#›</a:t>
            </a:fld>
            <a:endParaRPr lang="en-GB" dirty="0"/>
          </a:p>
        </p:txBody>
      </p:sp>
    </p:spTree>
  </p:cSld>
  <p:clrMap bg1="dk1" tx1="lt1" bg2="dk2" tx2="lt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mailto:bmesrp@gmail.com"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mailto:bmesrp@gmail.com" TargetMode="Externa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71600" y="332656"/>
            <a:ext cx="6480048" cy="2664296"/>
          </a:xfrm>
        </p:spPr>
        <p:txBody>
          <a:bodyPr>
            <a:normAutofit fontScale="90000"/>
          </a:bodyPr>
          <a:lstStyle/>
          <a:p>
            <a:pPr algn="ctr"/>
            <a:r>
              <a:rPr lang="en-GB" sz="4800" dirty="0" smtClean="0"/>
              <a:t>The local state of (un)employment and ethnicity in Northampton</a:t>
            </a:r>
            <a:br>
              <a:rPr lang="en-GB" sz="4800" dirty="0" smtClean="0"/>
            </a:br>
            <a:endParaRPr lang="en-GB" dirty="0"/>
          </a:p>
        </p:txBody>
      </p:sp>
      <p:sp>
        <p:nvSpPr>
          <p:cNvPr id="3" name="Subtitle 2"/>
          <p:cNvSpPr>
            <a:spLocks noGrp="1"/>
          </p:cNvSpPr>
          <p:nvPr>
            <p:ph type="subTitle" idx="1"/>
          </p:nvPr>
        </p:nvSpPr>
        <p:spPr>
          <a:xfrm>
            <a:off x="971600" y="3284984"/>
            <a:ext cx="6480048" cy="2088232"/>
          </a:xfrm>
        </p:spPr>
        <p:txBody>
          <a:bodyPr>
            <a:noAutofit/>
          </a:bodyPr>
          <a:lstStyle/>
          <a:p>
            <a:pPr algn="ctr"/>
            <a:r>
              <a:rPr lang="en-GB" sz="2800" dirty="0" smtClean="0"/>
              <a:t>Dr. George Watley, Community Development Officer, BMESRP</a:t>
            </a:r>
          </a:p>
          <a:p>
            <a:pPr algn="ctr"/>
            <a:r>
              <a:rPr lang="en-GB" sz="2800" dirty="0" smtClean="0">
                <a:hlinkClick r:id="rId2"/>
              </a:rPr>
              <a:t>bmesrp@gmail.com</a:t>
            </a:r>
            <a:endParaRPr lang="en-GB" sz="2800" dirty="0" smtClean="0"/>
          </a:p>
          <a:p>
            <a:pPr algn="ctr"/>
            <a:r>
              <a:rPr lang="en-GB" sz="2800" dirty="0" smtClean="0"/>
              <a:t>01604621428</a:t>
            </a:r>
            <a:endParaRPr lang="en-GB" sz="2800" dirty="0"/>
          </a:p>
        </p:txBody>
      </p:sp>
      <p:pic>
        <p:nvPicPr>
          <p:cNvPr id="4" name="Picture 3"/>
          <p:cNvPicPr/>
          <p:nvPr/>
        </p:nvPicPr>
        <p:blipFill>
          <a:blip r:embed="rId3" cstate="print"/>
          <a:srcRect/>
          <a:stretch>
            <a:fillRect/>
          </a:stretch>
        </p:blipFill>
        <p:spPr bwMode="auto">
          <a:xfrm>
            <a:off x="3779912" y="5589240"/>
            <a:ext cx="1080120" cy="864096"/>
          </a:xfrm>
          <a:prstGeom prst="rect">
            <a:avLst/>
          </a:prstGeom>
          <a:noFill/>
          <a:ln w="9525">
            <a:noFill/>
            <a:miter lim="800000"/>
            <a:headEnd/>
            <a:tailEnd/>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55576" y="260648"/>
            <a:ext cx="6480048" cy="2301240"/>
          </a:xfrm>
        </p:spPr>
        <p:txBody>
          <a:bodyPr>
            <a:normAutofit/>
          </a:bodyPr>
          <a:lstStyle/>
          <a:p>
            <a:pPr algn="ctr"/>
            <a:r>
              <a:rPr lang="en-GB" sz="3200" dirty="0" smtClean="0"/>
              <a:t>Qualifications of Ethnic minorities in Britain</a:t>
            </a:r>
            <a:endParaRPr lang="en-GB" sz="3200" dirty="0"/>
          </a:p>
        </p:txBody>
      </p:sp>
      <p:sp>
        <p:nvSpPr>
          <p:cNvPr id="3" name="Subtitle 2"/>
          <p:cNvSpPr>
            <a:spLocks noGrp="1"/>
          </p:cNvSpPr>
          <p:nvPr>
            <p:ph type="subTitle" idx="1"/>
          </p:nvPr>
        </p:nvSpPr>
        <p:spPr>
          <a:xfrm>
            <a:off x="1043608" y="1772816"/>
            <a:ext cx="6480048" cy="3816424"/>
          </a:xfrm>
        </p:spPr>
        <p:txBody>
          <a:bodyPr>
            <a:noAutofit/>
          </a:bodyPr>
          <a:lstStyle/>
          <a:p>
            <a:pPr algn="ctr"/>
            <a:r>
              <a:rPr lang="en-GB" dirty="0" smtClean="0"/>
              <a:t>Percentage of ethnic minorities with degree level qualifications, women 21-59 years old (2006):</a:t>
            </a:r>
          </a:p>
          <a:p>
            <a:pPr algn="ctr"/>
            <a:endParaRPr lang="en-GB" dirty="0" smtClean="0"/>
          </a:p>
          <a:p>
            <a:pPr algn="l"/>
            <a:r>
              <a:rPr lang="en-GB" dirty="0" smtClean="0"/>
              <a:t>Black Caribbean                16.3%</a:t>
            </a:r>
          </a:p>
          <a:p>
            <a:pPr algn="l"/>
            <a:r>
              <a:rPr lang="en-GB" dirty="0" smtClean="0"/>
              <a:t>Black African                      41.7%</a:t>
            </a:r>
          </a:p>
          <a:p>
            <a:pPr algn="l"/>
            <a:r>
              <a:rPr lang="en-GB" dirty="0" smtClean="0"/>
              <a:t>Indian                                  40.7%</a:t>
            </a:r>
          </a:p>
          <a:p>
            <a:pPr algn="l"/>
            <a:r>
              <a:rPr lang="en-GB" dirty="0" smtClean="0"/>
              <a:t>Pakistani/Bangladeshi        23.1%</a:t>
            </a:r>
          </a:p>
          <a:p>
            <a:pPr algn="l"/>
            <a:r>
              <a:rPr lang="en-GB" dirty="0" smtClean="0"/>
              <a:t>Chinese                               52.0%</a:t>
            </a:r>
          </a:p>
          <a:p>
            <a:pPr algn="l"/>
            <a:r>
              <a:rPr lang="en-GB" dirty="0" smtClean="0"/>
              <a:t>White British                       16.0%</a:t>
            </a:r>
          </a:p>
          <a:p>
            <a:pPr algn="l"/>
            <a:r>
              <a:rPr lang="en-GB" dirty="0" smtClean="0"/>
              <a:t>(Heath and Li, </a:t>
            </a:r>
            <a:r>
              <a:rPr lang="en-GB" i="1" dirty="0" smtClean="0"/>
              <a:t>Measuring the size of the employer contribution to the ethnic minority employment gap</a:t>
            </a:r>
            <a:r>
              <a:rPr lang="en-GB" dirty="0" smtClean="0"/>
              <a:t>, p.18)</a:t>
            </a:r>
            <a:endParaRPr lang="en-GB" sz="3600" dirty="0"/>
          </a:p>
        </p:txBody>
      </p:sp>
      <p:pic>
        <p:nvPicPr>
          <p:cNvPr id="4" name="Picture 3"/>
          <p:cNvPicPr/>
          <p:nvPr/>
        </p:nvPicPr>
        <p:blipFill>
          <a:blip r:embed="rId2" cstate="print"/>
          <a:srcRect/>
          <a:stretch>
            <a:fillRect/>
          </a:stretch>
        </p:blipFill>
        <p:spPr bwMode="auto">
          <a:xfrm>
            <a:off x="4355976" y="5805264"/>
            <a:ext cx="1080120" cy="864096"/>
          </a:xfrm>
          <a:prstGeom prst="rect">
            <a:avLst/>
          </a:prstGeom>
          <a:noFill/>
          <a:ln w="9525">
            <a:noFill/>
            <a:miter lim="800000"/>
            <a:headEnd/>
            <a:tailEnd/>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55576" y="260648"/>
            <a:ext cx="6480048" cy="2301240"/>
          </a:xfrm>
        </p:spPr>
        <p:txBody>
          <a:bodyPr>
            <a:normAutofit/>
          </a:bodyPr>
          <a:lstStyle/>
          <a:p>
            <a:pPr algn="ctr"/>
            <a:r>
              <a:rPr lang="en-GB" sz="3200" dirty="0" smtClean="0"/>
              <a:t>Qualifications of Ethnic minorities in Britain</a:t>
            </a:r>
            <a:endParaRPr lang="en-GB" sz="3200" dirty="0"/>
          </a:p>
        </p:txBody>
      </p:sp>
      <p:sp>
        <p:nvSpPr>
          <p:cNvPr id="3" name="Subtitle 2"/>
          <p:cNvSpPr>
            <a:spLocks noGrp="1"/>
          </p:cNvSpPr>
          <p:nvPr>
            <p:ph type="subTitle" idx="1"/>
          </p:nvPr>
        </p:nvSpPr>
        <p:spPr>
          <a:xfrm>
            <a:off x="1043608" y="1772816"/>
            <a:ext cx="6480048" cy="3816424"/>
          </a:xfrm>
        </p:spPr>
        <p:txBody>
          <a:bodyPr>
            <a:noAutofit/>
          </a:bodyPr>
          <a:lstStyle/>
          <a:p>
            <a:pPr algn="ctr"/>
            <a:r>
              <a:rPr lang="en-GB" dirty="0" smtClean="0"/>
              <a:t>Percentage of ethnic minorities with below GCSE level qualifications, men 21-64 years old (2006):</a:t>
            </a:r>
          </a:p>
          <a:p>
            <a:pPr algn="ctr"/>
            <a:endParaRPr lang="en-GB" dirty="0" smtClean="0"/>
          </a:p>
          <a:p>
            <a:pPr algn="l"/>
            <a:r>
              <a:rPr lang="en-GB" dirty="0" smtClean="0"/>
              <a:t>Black Caribbean                21.6%</a:t>
            </a:r>
          </a:p>
          <a:p>
            <a:pPr algn="l"/>
            <a:r>
              <a:rPr lang="en-GB" dirty="0" smtClean="0"/>
              <a:t>Black African                      11.8%</a:t>
            </a:r>
          </a:p>
          <a:p>
            <a:pPr algn="l"/>
            <a:r>
              <a:rPr lang="en-GB" dirty="0" smtClean="0"/>
              <a:t>Indian                                  13.6%</a:t>
            </a:r>
          </a:p>
          <a:p>
            <a:pPr algn="l"/>
            <a:r>
              <a:rPr lang="en-GB" dirty="0" smtClean="0"/>
              <a:t>Pakistani/Bangladeshi        22.2%</a:t>
            </a:r>
          </a:p>
          <a:p>
            <a:pPr algn="l"/>
            <a:r>
              <a:rPr lang="en-GB" dirty="0" smtClean="0"/>
              <a:t>Chinese                               5.5%</a:t>
            </a:r>
          </a:p>
          <a:p>
            <a:pPr algn="l"/>
            <a:r>
              <a:rPr lang="en-GB" dirty="0" smtClean="0"/>
              <a:t>White British                       23.7%</a:t>
            </a:r>
          </a:p>
          <a:p>
            <a:pPr algn="l"/>
            <a:r>
              <a:rPr lang="en-GB" dirty="0" smtClean="0"/>
              <a:t>(Heath and Li, </a:t>
            </a:r>
            <a:r>
              <a:rPr lang="en-GB" i="1" dirty="0" smtClean="0"/>
              <a:t>Measuring the size of the employer contribution to the ethnic minority employment gap</a:t>
            </a:r>
            <a:r>
              <a:rPr lang="en-GB" dirty="0" smtClean="0"/>
              <a:t>, p.18)</a:t>
            </a:r>
            <a:endParaRPr lang="en-GB" sz="3600" dirty="0"/>
          </a:p>
        </p:txBody>
      </p:sp>
      <p:pic>
        <p:nvPicPr>
          <p:cNvPr id="4" name="Picture 3"/>
          <p:cNvPicPr/>
          <p:nvPr/>
        </p:nvPicPr>
        <p:blipFill>
          <a:blip r:embed="rId2" cstate="print"/>
          <a:srcRect/>
          <a:stretch>
            <a:fillRect/>
          </a:stretch>
        </p:blipFill>
        <p:spPr bwMode="auto">
          <a:xfrm>
            <a:off x="4355976" y="5805264"/>
            <a:ext cx="1080120" cy="864096"/>
          </a:xfrm>
          <a:prstGeom prst="rect">
            <a:avLst/>
          </a:prstGeom>
          <a:noFill/>
          <a:ln w="9525">
            <a:noFill/>
            <a:miter lim="800000"/>
            <a:headEnd/>
            <a:tailEnd/>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55576" y="260648"/>
            <a:ext cx="6480048" cy="2301240"/>
          </a:xfrm>
        </p:spPr>
        <p:txBody>
          <a:bodyPr>
            <a:normAutofit/>
          </a:bodyPr>
          <a:lstStyle/>
          <a:p>
            <a:pPr algn="ctr"/>
            <a:r>
              <a:rPr lang="en-GB" sz="3200" dirty="0" smtClean="0"/>
              <a:t>Qualifications of Ethnic minorities in Britain</a:t>
            </a:r>
            <a:endParaRPr lang="en-GB" sz="3200" dirty="0"/>
          </a:p>
        </p:txBody>
      </p:sp>
      <p:sp>
        <p:nvSpPr>
          <p:cNvPr id="3" name="Subtitle 2"/>
          <p:cNvSpPr>
            <a:spLocks noGrp="1"/>
          </p:cNvSpPr>
          <p:nvPr>
            <p:ph type="subTitle" idx="1"/>
          </p:nvPr>
        </p:nvSpPr>
        <p:spPr>
          <a:xfrm>
            <a:off x="1043608" y="1772816"/>
            <a:ext cx="6480048" cy="3816424"/>
          </a:xfrm>
        </p:spPr>
        <p:txBody>
          <a:bodyPr>
            <a:noAutofit/>
          </a:bodyPr>
          <a:lstStyle/>
          <a:p>
            <a:pPr algn="ctr"/>
            <a:r>
              <a:rPr lang="en-GB" dirty="0" smtClean="0"/>
              <a:t>Percentage of ethnic minorities with below GCSE level qualifications, women 21-59 years old (2006):</a:t>
            </a:r>
          </a:p>
          <a:p>
            <a:pPr algn="ctr"/>
            <a:endParaRPr lang="en-GB" dirty="0" smtClean="0"/>
          </a:p>
          <a:p>
            <a:pPr algn="l"/>
            <a:r>
              <a:rPr lang="en-GB" dirty="0" smtClean="0"/>
              <a:t>Black Caribbean                16.5%</a:t>
            </a:r>
          </a:p>
          <a:p>
            <a:pPr algn="l"/>
            <a:r>
              <a:rPr lang="en-GB" dirty="0" smtClean="0"/>
              <a:t>Black African                       8.3%</a:t>
            </a:r>
          </a:p>
          <a:p>
            <a:pPr algn="l"/>
            <a:r>
              <a:rPr lang="en-GB" dirty="0" smtClean="0"/>
              <a:t>Indian                                  8.9%</a:t>
            </a:r>
          </a:p>
          <a:p>
            <a:pPr algn="l"/>
            <a:r>
              <a:rPr lang="en-GB" dirty="0" smtClean="0"/>
              <a:t>Pakistani/Bangladeshi        20.2%</a:t>
            </a:r>
          </a:p>
          <a:p>
            <a:pPr algn="l"/>
            <a:r>
              <a:rPr lang="en-GB" dirty="0" smtClean="0"/>
              <a:t>Chinese                              12.0%</a:t>
            </a:r>
          </a:p>
          <a:p>
            <a:pPr algn="l"/>
            <a:r>
              <a:rPr lang="en-GB" dirty="0" smtClean="0"/>
              <a:t>White British                       26.8%</a:t>
            </a:r>
          </a:p>
          <a:p>
            <a:pPr algn="l"/>
            <a:r>
              <a:rPr lang="en-GB" dirty="0" smtClean="0"/>
              <a:t>(Heath and Li, </a:t>
            </a:r>
            <a:r>
              <a:rPr lang="en-GB" i="1" dirty="0" smtClean="0"/>
              <a:t>Measuring the size of the employer contribution to the ethnic minority employment gap</a:t>
            </a:r>
            <a:r>
              <a:rPr lang="en-GB" dirty="0" smtClean="0"/>
              <a:t>, p.18)</a:t>
            </a:r>
            <a:endParaRPr lang="en-GB" sz="3600" dirty="0"/>
          </a:p>
        </p:txBody>
      </p:sp>
      <p:pic>
        <p:nvPicPr>
          <p:cNvPr id="4" name="Picture 3"/>
          <p:cNvPicPr/>
          <p:nvPr/>
        </p:nvPicPr>
        <p:blipFill>
          <a:blip r:embed="rId2" cstate="print"/>
          <a:srcRect/>
          <a:stretch>
            <a:fillRect/>
          </a:stretch>
        </p:blipFill>
        <p:spPr bwMode="auto">
          <a:xfrm>
            <a:off x="4355976" y="5805264"/>
            <a:ext cx="1080120" cy="864096"/>
          </a:xfrm>
          <a:prstGeom prst="rect">
            <a:avLst/>
          </a:prstGeom>
          <a:noFill/>
          <a:ln w="9525">
            <a:noFill/>
            <a:miter lim="800000"/>
            <a:headEnd/>
            <a:tailEnd/>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55576" y="260648"/>
            <a:ext cx="6480048" cy="2301240"/>
          </a:xfrm>
        </p:spPr>
        <p:txBody>
          <a:bodyPr>
            <a:normAutofit/>
          </a:bodyPr>
          <a:lstStyle/>
          <a:p>
            <a:pPr algn="ctr"/>
            <a:r>
              <a:rPr lang="en-GB" sz="3200" dirty="0" smtClean="0"/>
              <a:t>Qualifications of Ethnic minorities in Britain</a:t>
            </a:r>
            <a:endParaRPr lang="en-GB" sz="3200" dirty="0"/>
          </a:p>
        </p:txBody>
      </p:sp>
      <p:sp>
        <p:nvSpPr>
          <p:cNvPr id="3" name="Subtitle 2"/>
          <p:cNvSpPr>
            <a:spLocks noGrp="1"/>
          </p:cNvSpPr>
          <p:nvPr>
            <p:ph type="subTitle" idx="1"/>
          </p:nvPr>
        </p:nvSpPr>
        <p:spPr>
          <a:xfrm>
            <a:off x="1043608" y="1772816"/>
            <a:ext cx="6480048" cy="2664296"/>
          </a:xfrm>
        </p:spPr>
        <p:txBody>
          <a:bodyPr>
            <a:noAutofit/>
          </a:bodyPr>
          <a:lstStyle/>
          <a:p>
            <a:pPr algn="ctr"/>
            <a:r>
              <a:rPr lang="en-GB" sz="3600" dirty="0" smtClean="0"/>
              <a:t>If earning qualifications is not a primary cause of greater ethnic minority unemployment, what is causing this problem? </a:t>
            </a:r>
            <a:endParaRPr lang="en-GB" sz="3600" dirty="0"/>
          </a:p>
        </p:txBody>
      </p:sp>
      <p:pic>
        <p:nvPicPr>
          <p:cNvPr id="4" name="Picture 3"/>
          <p:cNvPicPr/>
          <p:nvPr/>
        </p:nvPicPr>
        <p:blipFill>
          <a:blip r:embed="rId2" cstate="print"/>
          <a:srcRect/>
          <a:stretch>
            <a:fillRect/>
          </a:stretch>
        </p:blipFill>
        <p:spPr bwMode="auto">
          <a:xfrm>
            <a:off x="4355976" y="5805264"/>
            <a:ext cx="1080120" cy="864096"/>
          </a:xfrm>
          <a:prstGeom prst="rect">
            <a:avLst/>
          </a:prstGeom>
          <a:noFill/>
          <a:ln w="9525">
            <a:noFill/>
            <a:miter lim="800000"/>
            <a:headEnd/>
            <a:tailEnd/>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55576" y="260648"/>
            <a:ext cx="6480048" cy="2301240"/>
          </a:xfrm>
        </p:spPr>
        <p:txBody>
          <a:bodyPr>
            <a:normAutofit/>
          </a:bodyPr>
          <a:lstStyle/>
          <a:p>
            <a:pPr algn="ctr"/>
            <a:r>
              <a:rPr lang="en-GB" sz="3200" dirty="0" smtClean="0"/>
              <a:t>Local state of ethnic minority employment lack of success</a:t>
            </a:r>
            <a:endParaRPr lang="en-GB" sz="3200" dirty="0"/>
          </a:p>
        </p:txBody>
      </p:sp>
      <p:sp>
        <p:nvSpPr>
          <p:cNvPr id="3" name="Subtitle 2"/>
          <p:cNvSpPr>
            <a:spLocks noGrp="1"/>
          </p:cNvSpPr>
          <p:nvPr>
            <p:ph type="subTitle" idx="1"/>
          </p:nvPr>
        </p:nvSpPr>
        <p:spPr>
          <a:xfrm>
            <a:off x="1115616" y="2276872"/>
            <a:ext cx="6480048" cy="2664296"/>
          </a:xfrm>
        </p:spPr>
        <p:txBody>
          <a:bodyPr>
            <a:noAutofit/>
          </a:bodyPr>
          <a:lstStyle/>
          <a:p>
            <a:pPr algn="ctr"/>
            <a:r>
              <a:rPr lang="en-GB" sz="2400" dirty="0" smtClean="0"/>
              <a:t>Information in the following slides is based on FOI requests to:</a:t>
            </a:r>
          </a:p>
          <a:p>
            <a:pPr algn="ctr">
              <a:buFont typeface="Arial" pitchFamily="34" charset="0"/>
              <a:buChar char="•"/>
            </a:pPr>
            <a:r>
              <a:rPr lang="en-GB" sz="2400" dirty="0" smtClean="0"/>
              <a:t>Northampton College</a:t>
            </a:r>
          </a:p>
          <a:p>
            <a:pPr algn="ctr">
              <a:buFont typeface="Arial" pitchFamily="34" charset="0"/>
              <a:buChar char="•"/>
            </a:pPr>
            <a:r>
              <a:rPr lang="en-GB" sz="2400" dirty="0" smtClean="0"/>
              <a:t>Northampton General Hospital</a:t>
            </a:r>
          </a:p>
          <a:p>
            <a:pPr algn="ctr">
              <a:buFont typeface="Arial" pitchFamily="34" charset="0"/>
              <a:buChar char="•"/>
            </a:pPr>
            <a:r>
              <a:rPr lang="en-GB" sz="2400" dirty="0" smtClean="0"/>
              <a:t>University of Northampton</a:t>
            </a:r>
          </a:p>
          <a:p>
            <a:pPr algn="ctr">
              <a:buFont typeface="Arial" pitchFamily="34" charset="0"/>
              <a:buChar char="•"/>
            </a:pPr>
            <a:r>
              <a:rPr lang="en-GB" sz="2400" dirty="0" smtClean="0"/>
              <a:t>Northamptonshire Probation Trust</a:t>
            </a:r>
          </a:p>
          <a:p>
            <a:pPr algn="ctr">
              <a:buFont typeface="Arial" pitchFamily="34" charset="0"/>
              <a:buChar char="•"/>
            </a:pPr>
            <a:r>
              <a:rPr lang="en-GB" sz="2400" dirty="0" smtClean="0"/>
              <a:t>Tresham College of Further and Higher Education</a:t>
            </a:r>
            <a:endParaRPr lang="en-GB" sz="2400" dirty="0"/>
          </a:p>
        </p:txBody>
      </p:sp>
      <p:pic>
        <p:nvPicPr>
          <p:cNvPr id="4" name="Picture 3"/>
          <p:cNvPicPr/>
          <p:nvPr/>
        </p:nvPicPr>
        <p:blipFill>
          <a:blip r:embed="rId2" cstate="print"/>
          <a:srcRect/>
          <a:stretch>
            <a:fillRect/>
          </a:stretch>
        </p:blipFill>
        <p:spPr bwMode="auto">
          <a:xfrm>
            <a:off x="4355976" y="5805264"/>
            <a:ext cx="1080120" cy="864096"/>
          </a:xfrm>
          <a:prstGeom prst="rect">
            <a:avLst/>
          </a:prstGeom>
          <a:noFill/>
          <a:ln w="9525">
            <a:noFill/>
            <a:miter lim="800000"/>
            <a:headEnd/>
            <a:tailEnd/>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27584" y="332656"/>
            <a:ext cx="6480048" cy="2301240"/>
          </a:xfrm>
        </p:spPr>
        <p:txBody>
          <a:bodyPr>
            <a:normAutofit/>
          </a:bodyPr>
          <a:lstStyle/>
          <a:p>
            <a:pPr algn="ctr"/>
            <a:r>
              <a:rPr lang="en-GB" sz="3200" dirty="0" smtClean="0"/>
              <a:t>Northampton college ethnicity data of applicants, interviewees and appointees, 2008-2013</a:t>
            </a:r>
            <a:endParaRPr lang="en-GB" sz="3200" dirty="0"/>
          </a:p>
        </p:txBody>
      </p:sp>
      <p:sp>
        <p:nvSpPr>
          <p:cNvPr id="3" name="Subtitle 2"/>
          <p:cNvSpPr>
            <a:spLocks noGrp="1"/>
          </p:cNvSpPr>
          <p:nvPr>
            <p:ph type="subTitle" idx="1"/>
          </p:nvPr>
        </p:nvSpPr>
        <p:spPr>
          <a:xfrm>
            <a:off x="899592" y="3068960"/>
            <a:ext cx="6480048" cy="864096"/>
          </a:xfrm>
        </p:spPr>
        <p:txBody>
          <a:bodyPr>
            <a:noAutofit/>
          </a:bodyPr>
          <a:lstStyle/>
          <a:p>
            <a:pPr algn="l">
              <a:buFont typeface="Arial" pitchFamily="34" charset="0"/>
              <a:buChar char="•"/>
            </a:pPr>
            <a:r>
              <a:rPr lang="en-GB" sz="2400" dirty="0" smtClean="0"/>
              <a:t>Data in the following slides is for external and internal applicants for externally advertised posts</a:t>
            </a:r>
            <a:endParaRPr lang="en-GB" sz="2400" dirty="0"/>
          </a:p>
        </p:txBody>
      </p:sp>
      <p:pic>
        <p:nvPicPr>
          <p:cNvPr id="4" name="Picture 3"/>
          <p:cNvPicPr/>
          <p:nvPr/>
        </p:nvPicPr>
        <p:blipFill>
          <a:blip r:embed="rId2" cstate="print"/>
          <a:srcRect/>
          <a:stretch>
            <a:fillRect/>
          </a:stretch>
        </p:blipFill>
        <p:spPr bwMode="auto">
          <a:xfrm>
            <a:off x="4355976" y="5589240"/>
            <a:ext cx="1080120" cy="864096"/>
          </a:xfrm>
          <a:prstGeom prst="rect">
            <a:avLst/>
          </a:prstGeom>
          <a:noFill/>
          <a:ln w="9525">
            <a:noFill/>
            <a:miter lim="800000"/>
            <a:headEnd/>
            <a:tailEnd/>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27584" y="332656"/>
            <a:ext cx="6480048" cy="2301240"/>
          </a:xfrm>
        </p:spPr>
        <p:txBody>
          <a:bodyPr>
            <a:normAutofit/>
          </a:bodyPr>
          <a:lstStyle/>
          <a:p>
            <a:pPr algn="ctr"/>
            <a:r>
              <a:rPr lang="en-GB" sz="3200" dirty="0" smtClean="0"/>
              <a:t>Northampton college ethnicity data of applicants, interviewees and appointees, 2008-2013</a:t>
            </a:r>
            <a:endParaRPr lang="en-GB" sz="3200" dirty="0"/>
          </a:p>
        </p:txBody>
      </p:sp>
      <p:sp>
        <p:nvSpPr>
          <p:cNvPr id="3" name="Subtitle 2"/>
          <p:cNvSpPr>
            <a:spLocks noGrp="1"/>
          </p:cNvSpPr>
          <p:nvPr>
            <p:ph type="subTitle" idx="1"/>
          </p:nvPr>
        </p:nvSpPr>
        <p:spPr>
          <a:xfrm>
            <a:off x="323528" y="2564904"/>
            <a:ext cx="8568952" cy="2952328"/>
          </a:xfrm>
        </p:spPr>
        <p:txBody>
          <a:bodyPr>
            <a:noAutofit/>
          </a:bodyPr>
          <a:lstStyle/>
          <a:p>
            <a:pPr algn="l"/>
            <a:r>
              <a:rPr lang="en-GB" sz="2400" dirty="0" smtClean="0"/>
              <a:t>Ratio of the greater likelihood of White external applicants to be shortlisted than the following ethnic groups for externally advertised positions, 2008-2013 (x:1):</a:t>
            </a:r>
          </a:p>
          <a:p>
            <a:pPr algn="l"/>
            <a:r>
              <a:rPr lang="en-GB" sz="2400" dirty="0"/>
              <a:t> </a:t>
            </a:r>
            <a:r>
              <a:rPr lang="en-GB" sz="2400" dirty="0" smtClean="0"/>
              <a:t>              2008-9   2009-10  2010-11  2011-12  2012- 13</a:t>
            </a:r>
          </a:p>
          <a:p>
            <a:pPr algn="l"/>
            <a:r>
              <a:rPr lang="en-GB" sz="2400" dirty="0" smtClean="0"/>
              <a:t>Black        1.51       2.11        1.50        0.82           1.21</a:t>
            </a:r>
          </a:p>
          <a:p>
            <a:pPr algn="l"/>
            <a:r>
              <a:rPr lang="en-GB" sz="2400" dirty="0" smtClean="0"/>
              <a:t>Asian        1.24       1.78       1.86        1.12           1.19</a:t>
            </a:r>
          </a:p>
          <a:p>
            <a:pPr algn="l"/>
            <a:r>
              <a:rPr lang="en-GB" sz="2400" dirty="0" smtClean="0"/>
              <a:t>BME         1.85       1.81        1.78       1.10            1.58</a:t>
            </a:r>
          </a:p>
        </p:txBody>
      </p:sp>
      <p:pic>
        <p:nvPicPr>
          <p:cNvPr id="4" name="Picture 3"/>
          <p:cNvPicPr/>
          <p:nvPr/>
        </p:nvPicPr>
        <p:blipFill>
          <a:blip r:embed="rId2" cstate="print"/>
          <a:srcRect/>
          <a:stretch>
            <a:fillRect/>
          </a:stretch>
        </p:blipFill>
        <p:spPr bwMode="auto">
          <a:xfrm>
            <a:off x="4355976" y="5589240"/>
            <a:ext cx="1080120" cy="864096"/>
          </a:xfrm>
          <a:prstGeom prst="rect">
            <a:avLst/>
          </a:prstGeom>
          <a:noFill/>
          <a:ln w="9525">
            <a:noFill/>
            <a:miter lim="800000"/>
            <a:headEnd/>
            <a:tailEnd/>
          </a:ln>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27584" y="332656"/>
            <a:ext cx="6480048" cy="2301240"/>
          </a:xfrm>
        </p:spPr>
        <p:txBody>
          <a:bodyPr>
            <a:normAutofit/>
          </a:bodyPr>
          <a:lstStyle/>
          <a:p>
            <a:pPr algn="ctr"/>
            <a:r>
              <a:rPr lang="en-GB" sz="3200" dirty="0" smtClean="0"/>
              <a:t>Northampton college ethnicity data of applicants, interviewees and appointees, 2008-2013</a:t>
            </a:r>
            <a:endParaRPr lang="en-GB" sz="3200" dirty="0"/>
          </a:p>
        </p:txBody>
      </p:sp>
      <p:sp>
        <p:nvSpPr>
          <p:cNvPr id="3" name="Subtitle 2"/>
          <p:cNvSpPr>
            <a:spLocks noGrp="1"/>
          </p:cNvSpPr>
          <p:nvPr>
            <p:ph type="subTitle" idx="1"/>
          </p:nvPr>
        </p:nvSpPr>
        <p:spPr>
          <a:xfrm>
            <a:off x="323528" y="2564904"/>
            <a:ext cx="8568952" cy="2952328"/>
          </a:xfrm>
        </p:spPr>
        <p:txBody>
          <a:bodyPr>
            <a:noAutofit/>
          </a:bodyPr>
          <a:lstStyle/>
          <a:p>
            <a:pPr algn="l"/>
            <a:r>
              <a:rPr lang="en-GB" sz="2400" dirty="0" smtClean="0"/>
              <a:t>Ratio of the greater likelihood of White external interviewees to be appointed than the following ethnic groups for externally advertised positions, 2008-2013 (x:1):</a:t>
            </a:r>
          </a:p>
          <a:p>
            <a:pPr algn="l"/>
            <a:r>
              <a:rPr lang="en-GB" sz="2400" dirty="0"/>
              <a:t> </a:t>
            </a:r>
            <a:r>
              <a:rPr lang="en-GB" sz="2400" dirty="0" smtClean="0"/>
              <a:t>              2008-9   2009-10  2010-11  2011-12  2012- 13</a:t>
            </a:r>
          </a:p>
          <a:p>
            <a:pPr algn="l"/>
            <a:r>
              <a:rPr lang="en-GB" sz="2400" dirty="0" smtClean="0"/>
              <a:t>Black        1.39       0.90        1.69        2.24           1.13</a:t>
            </a:r>
          </a:p>
          <a:p>
            <a:pPr algn="l"/>
            <a:r>
              <a:rPr lang="en-GB" sz="2400" dirty="0" smtClean="0"/>
              <a:t>Asian        1.93       1.02       1.85         4.20           nil</a:t>
            </a:r>
          </a:p>
          <a:p>
            <a:pPr algn="l"/>
            <a:r>
              <a:rPr lang="en-GB" sz="2400" dirty="0" smtClean="0"/>
              <a:t>BME         1.96       1.30        1.97        2.05           2.59</a:t>
            </a:r>
          </a:p>
        </p:txBody>
      </p:sp>
      <p:pic>
        <p:nvPicPr>
          <p:cNvPr id="4" name="Picture 3"/>
          <p:cNvPicPr/>
          <p:nvPr/>
        </p:nvPicPr>
        <p:blipFill>
          <a:blip r:embed="rId2" cstate="print"/>
          <a:srcRect/>
          <a:stretch>
            <a:fillRect/>
          </a:stretch>
        </p:blipFill>
        <p:spPr bwMode="auto">
          <a:xfrm>
            <a:off x="4355976" y="5589240"/>
            <a:ext cx="1080120" cy="864096"/>
          </a:xfrm>
          <a:prstGeom prst="rect">
            <a:avLst/>
          </a:prstGeom>
          <a:noFill/>
          <a:ln w="9525">
            <a:noFill/>
            <a:miter lim="800000"/>
            <a:headEnd/>
            <a:tailEnd/>
          </a:ln>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27584" y="332656"/>
            <a:ext cx="6480048" cy="2301240"/>
          </a:xfrm>
        </p:spPr>
        <p:txBody>
          <a:bodyPr>
            <a:normAutofit/>
          </a:bodyPr>
          <a:lstStyle/>
          <a:p>
            <a:pPr algn="ctr"/>
            <a:r>
              <a:rPr lang="en-GB" sz="3200" dirty="0" smtClean="0"/>
              <a:t>Northampton college ethnicity data of applicants, interviewees and appointees, 2008-2013</a:t>
            </a:r>
            <a:endParaRPr lang="en-GB" sz="3200" dirty="0"/>
          </a:p>
        </p:txBody>
      </p:sp>
      <p:sp>
        <p:nvSpPr>
          <p:cNvPr id="3" name="Subtitle 2"/>
          <p:cNvSpPr>
            <a:spLocks noGrp="1"/>
          </p:cNvSpPr>
          <p:nvPr>
            <p:ph type="subTitle" idx="1"/>
          </p:nvPr>
        </p:nvSpPr>
        <p:spPr>
          <a:xfrm>
            <a:off x="323528" y="2564904"/>
            <a:ext cx="8568952" cy="2952328"/>
          </a:xfrm>
        </p:spPr>
        <p:txBody>
          <a:bodyPr>
            <a:noAutofit/>
          </a:bodyPr>
          <a:lstStyle/>
          <a:p>
            <a:pPr algn="l"/>
            <a:r>
              <a:rPr lang="en-GB" sz="2400" dirty="0" smtClean="0"/>
              <a:t>Ratio of the greater likelihood of White external applicants to be appointed than the following ethnic groups for externally advertised positions, 2008-2013 (x:1):</a:t>
            </a:r>
          </a:p>
          <a:p>
            <a:pPr algn="l"/>
            <a:r>
              <a:rPr lang="en-GB" sz="2400" dirty="0"/>
              <a:t> </a:t>
            </a:r>
            <a:r>
              <a:rPr lang="en-GB" sz="2400" dirty="0" smtClean="0"/>
              <a:t>              2008-9   2009-10  2010-11  2011-12  2012- 13</a:t>
            </a:r>
          </a:p>
          <a:p>
            <a:pPr algn="l"/>
            <a:r>
              <a:rPr lang="en-GB" sz="2400" dirty="0" smtClean="0"/>
              <a:t>Black        2.09       1.90        2.55        1.83           1.36</a:t>
            </a:r>
          </a:p>
          <a:p>
            <a:pPr algn="l"/>
            <a:r>
              <a:rPr lang="en-GB" sz="2400" dirty="0" smtClean="0"/>
              <a:t>Asian        2.41       1.81        3.44        4.70           nil</a:t>
            </a:r>
          </a:p>
          <a:p>
            <a:pPr algn="l"/>
            <a:r>
              <a:rPr lang="en-GB" sz="2400" dirty="0" smtClean="0"/>
              <a:t>BME         2.97       2.06        3.17        1.87           3.33</a:t>
            </a:r>
          </a:p>
        </p:txBody>
      </p:sp>
      <p:pic>
        <p:nvPicPr>
          <p:cNvPr id="4" name="Picture 3"/>
          <p:cNvPicPr/>
          <p:nvPr/>
        </p:nvPicPr>
        <p:blipFill>
          <a:blip r:embed="rId2" cstate="print"/>
          <a:srcRect/>
          <a:stretch>
            <a:fillRect/>
          </a:stretch>
        </p:blipFill>
        <p:spPr bwMode="auto">
          <a:xfrm>
            <a:off x="4355976" y="5589240"/>
            <a:ext cx="1080120" cy="864096"/>
          </a:xfrm>
          <a:prstGeom prst="rect">
            <a:avLst/>
          </a:prstGeom>
          <a:noFill/>
          <a:ln w="9525">
            <a:noFill/>
            <a:miter lim="800000"/>
            <a:headEnd/>
            <a:tailEnd/>
          </a:ln>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59632" y="260648"/>
            <a:ext cx="6480048" cy="864096"/>
          </a:xfrm>
        </p:spPr>
        <p:txBody>
          <a:bodyPr>
            <a:normAutofit/>
          </a:bodyPr>
          <a:lstStyle/>
          <a:p>
            <a:pPr algn="ctr"/>
            <a:r>
              <a:rPr lang="en-GB" sz="3200" dirty="0" smtClean="0"/>
              <a:t>Northampton General hospital</a:t>
            </a:r>
            <a:endParaRPr lang="en-GB" sz="3200" dirty="0"/>
          </a:p>
        </p:txBody>
      </p:sp>
      <p:sp>
        <p:nvSpPr>
          <p:cNvPr id="3" name="Subtitle 2"/>
          <p:cNvSpPr>
            <a:spLocks noGrp="1"/>
          </p:cNvSpPr>
          <p:nvPr>
            <p:ph type="subTitle" idx="1"/>
          </p:nvPr>
        </p:nvSpPr>
        <p:spPr>
          <a:xfrm>
            <a:off x="323528" y="2276872"/>
            <a:ext cx="8568952" cy="2520280"/>
          </a:xfrm>
        </p:spPr>
        <p:txBody>
          <a:bodyPr>
            <a:noAutofit/>
          </a:bodyPr>
          <a:lstStyle/>
          <a:p>
            <a:pPr algn="l">
              <a:buFont typeface="Arial" pitchFamily="34" charset="0"/>
              <a:buChar char="•"/>
            </a:pPr>
            <a:r>
              <a:rPr lang="en-GB" sz="2400" dirty="0" smtClean="0"/>
              <a:t>Data unfit for public consumption (data only in percentage figures instead of raw figures, pay codes do not correspond to easily known positions or employment grades of NGH)</a:t>
            </a:r>
          </a:p>
          <a:p>
            <a:pPr algn="l">
              <a:buFont typeface="Arial" pitchFamily="34" charset="0"/>
              <a:buChar char="•"/>
            </a:pPr>
            <a:r>
              <a:rPr lang="en-GB" sz="2400" dirty="0" smtClean="0"/>
              <a:t>Information for internal only position not given</a:t>
            </a:r>
          </a:p>
          <a:p>
            <a:pPr algn="l">
              <a:buFont typeface="Arial" pitchFamily="34" charset="0"/>
              <a:buChar char="•"/>
            </a:pPr>
            <a:r>
              <a:rPr lang="en-GB" sz="2400" dirty="0" smtClean="0"/>
              <a:t>BMESRP would like to work with NGH to make their data fit for public consumption and to monitor whether or not equality is actually occurring within the organisation.  </a:t>
            </a:r>
          </a:p>
        </p:txBody>
      </p:sp>
      <p:pic>
        <p:nvPicPr>
          <p:cNvPr id="4" name="Picture 3"/>
          <p:cNvPicPr/>
          <p:nvPr/>
        </p:nvPicPr>
        <p:blipFill>
          <a:blip r:embed="rId2" cstate="print"/>
          <a:srcRect/>
          <a:stretch>
            <a:fillRect/>
          </a:stretch>
        </p:blipFill>
        <p:spPr bwMode="auto">
          <a:xfrm>
            <a:off x="4355976" y="5589240"/>
            <a:ext cx="1080120" cy="864096"/>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71600" y="620688"/>
            <a:ext cx="6480048" cy="864096"/>
          </a:xfrm>
        </p:spPr>
        <p:txBody>
          <a:bodyPr/>
          <a:lstStyle/>
          <a:p>
            <a:pPr algn="ctr"/>
            <a:r>
              <a:rPr lang="en-GB" dirty="0" smtClean="0"/>
              <a:t>introduction</a:t>
            </a:r>
            <a:endParaRPr lang="en-GB" dirty="0"/>
          </a:p>
        </p:txBody>
      </p:sp>
      <p:sp>
        <p:nvSpPr>
          <p:cNvPr id="3" name="Subtitle 2"/>
          <p:cNvSpPr>
            <a:spLocks noGrp="1"/>
          </p:cNvSpPr>
          <p:nvPr>
            <p:ph type="subTitle" idx="1"/>
          </p:nvPr>
        </p:nvSpPr>
        <p:spPr>
          <a:xfrm>
            <a:off x="1043608" y="1700808"/>
            <a:ext cx="6480048" cy="3672408"/>
          </a:xfrm>
        </p:spPr>
        <p:txBody>
          <a:bodyPr/>
          <a:lstStyle/>
          <a:p>
            <a:pPr algn="l">
              <a:buFont typeface="Arial" pitchFamily="34" charset="0"/>
              <a:buChar char="•"/>
            </a:pPr>
            <a:endParaRPr lang="en-GB" dirty="0" smtClean="0"/>
          </a:p>
          <a:p>
            <a:pPr algn="l">
              <a:buFont typeface="Arial" pitchFamily="34" charset="0"/>
              <a:buChar char="•"/>
            </a:pPr>
            <a:r>
              <a:rPr lang="en-GB" dirty="0" smtClean="0"/>
              <a:t>General historical information on (un)employment for minority ethnic people, highest levels of qualifications and other matters affecting employment and unemployment</a:t>
            </a:r>
          </a:p>
          <a:p>
            <a:pPr algn="l">
              <a:buFont typeface="Arial" pitchFamily="34" charset="0"/>
              <a:buChar char="•"/>
            </a:pPr>
            <a:r>
              <a:rPr lang="en-GB" dirty="0" smtClean="0"/>
              <a:t>Data based on FOI requests from public authorities in Northampton plus Tresham College</a:t>
            </a:r>
          </a:p>
          <a:p>
            <a:pPr algn="l">
              <a:buFont typeface="Arial" pitchFamily="34" charset="0"/>
              <a:buChar char="•"/>
            </a:pPr>
            <a:r>
              <a:rPr lang="en-GB" dirty="0" smtClean="0"/>
              <a:t>Job Centre Plus data for Northampton based on FOI requests</a:t>
            </a:r>
          </a:p>
          <a:p>
            <a:pPr algn="l">
              <a:buFont typeface="Arial" pitchFamily="34" charset="0"/>
              <a:buChar char="•"/>
            </a:pPr>
            <a:r>
              <a:rPr lang="en-GB" dirty="0" smtClean="0"/>
              <a:t>Comments on data omitted and/or not collected</a:t>
            </a:r>
          </a:p>
          <a:p>
            <a:pPr algn="l">
              <a:buFont typeface="Arial" pitchFamily="34" charset="0"/>
              <a:buChar char="•"/>
            </a:pPr>
            <a:r>
              <a:rPr lang="en-GB" dirty="0" smtClean="0"/>
              <a:t>Potential solutions</a:t>
            </a:r>
            <a:endParaRPr lang="en-GB" dirty="0"/>
          </a:p>
        </p:txBody>
      </p:sp>
      <p:pic>
        <p:nvPicPr>
          <p:cNvPr id="4" name="Picture 3"/>
          <p:cNvPicPr/>
          <p:nvPr/>
        </p:nvPicPr>
        <p:blipFill>
          <a:blip r:embed="rId2" cstate="print"/>
          <a:srcRect/>
          <a:stretch>
            <a:fillRect/>
          </a:stretch>
        </p:blipFill>
        <p:spPr bwMode="auto">
          <a:xfrm>
            <a:off x="4355976" y="5589240"/>
            <a:ext cx="1080120" cy="864096"/>
          </a:xfrm>
          <a:prstGeom prst="rect">
            <a:avLst/>
          </a:prstGeom>
          <a:noFill/>
          <a:ln w="9525">
            <a:noFill/>
            <a:miter lim="800000"/>
            <a:headEnd/>
            <a:tailEnd/>
          </a:ln>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43608" y="260648"/>
            <a:ext cx="6840760" cy="864096"/>
          </a:xfrm>
        </p:spPr>
        <p:txBody>
          <a:bodyPr>
            <a:normAutofit fontScale="90000"/>
          </a:bodyPr>
          <a:lstStyle/>
          <a:p>
            <a:pPr algn="ctr"/>
            <a:r>
              <a:rPr lang="en-GB" sz="3200" dirty="0" smtClean="0"/>
              <a:t>Northamptonshire probation trust</a:t>
            </a:r>
            <a:endParaRPr lang="en-GB" sz="3200" dirty="0"/>
          </a:p>
        </p:txBody>
      </p:sp>
      <p:sp>
        <p:nvSpPr>
          <p:cNvPr id="3" name="Subtitle 2"/>
          <p:cNvSpPr>
            <a:spLocks noGrp="1"/>
          </p:cNvSpPr>
          <p:nvPr>
            <p:ph type="subTitle" idx="1"/>
          </p:nvPr>
        </p:nvSpPr>
        <p:spPr>
          <a:xfrm>
            <a:off x="323528" y="1484784"/>
            <a:ext cx="8568952" cy="3312368"/>
          </a:xfrm>
        </p:spPr>
        <p:txBody>
          <a:bodyPr>
            <a:noAutofit/>
          </a:bodyPr>
          <a:lstStyle/>
          <a:p>
            <a:pPr algn="l">
              <a:buFont typeface="Arial" pitchFamily="34" charset="0"/>
              <a:buChar char="•"/>
            </a:pPr>
            <a:r>
              <a:rPr lang="en-GB" sz="2400" dirty="0" smtClean="0"/>
              <a:t>21 of 25 available job openings were internal only in 2012-2013, giving the appearance of a virtual ‘closed shop’. </a:t>
            </a:r>
          </a:p>
          <a:p>
            <a:pPr algn="l">
              <a:buFont typeface="Arial" pitchFamily="34" charset="0"/>
              <a:buChar char="•"/>
            </a:pPr>
            <a:r>
              <a:rPr lang="en-GB" sz="2400" dirty="0" smtClean="0"/>
              <a:t>9.2 percent of staff are from minority ethnic groups and 5.5 percent of management. </a:t>
            </a:r>
          </a:p>
          <a:p>
            <a:pPr algn="l">
              <a:buFont typeface="Arial" pitchFamily="34" charset="0"/>
              <a:buChar char="•"/>
            </a:pPr>
            <a:r>
              <a:rPr lang="en-GB" sz="2400" dirty="0" smtClean="0"/>
              <a:t>BMESRP would suggest that all employment opportunities at NPT are externally advertised.  </a:t>
            </a:r>
          </a:p>
        </p:txBody>
      </p:sp>
      <p:pic>
        <p:nvPicPr>
          <p:cNvPr id="4" name="Picture 3"/>
          <p:cNvPicPr/>
          <p:nvPr/>
        </p:nvPicPr>
        <p:blipFill>
          <a:blip r:embed="rId2" cstate="print"/>
          <a:srcRect/>
          <a:stretch>
            <a:fillRect/>
          </a:stretch>
        </p:blipFill>
        <p:spPr bwMode="auto">
          <a:xfrm>
            <a:off x="4355976" y="5589240"/>
            <a:ext cx="1080120" cy="864096"/>
          </a:xfrm>
          <a:prstGeom prst="rect">
            <a:avLst/>
          </a:prstGeom>
          <a:noFill/>
          <a:ln w="9525">
            <a:noFill/>
            <a:miter lim="800000"/>
            <a:headEnd/>
            <a:tailEnd/>
          </a:ln>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43608" y="260648"/>
            <a:ext cx="6840760" cy="864096"/>
          </a:xfrm>
        </p:spPr>
        <p:txBody>
          <a:bodyPr>
            <a:normAutofit/>
          </a:bodyPr>
          <a:lstStyle/>
          <a:p>
            <a:pPr algn="ctr"/>
            <a:r>
              <a:rPr lang="en-GB" sz="3200" dirty="0" smtClean="0"/>
              <a:t>University of Northampton</a:t>
            </a:r>
            <a:endParaRPr lang="en-GB" sz="3200" dirty="0"/>
          </a:p>
        </p:txBody>
      </p:sp>
      <p:sp>
        <p:nvSpPr>
          <p:cNvPr id="3" name="Subtitle 2"/>
          <p:cNvSpPr>
            <a:spLocks noGrp="1"/>
          </p:cNvSpPr>
          <p:nvPr>
            <p:ph type="subTitle" idx="1"/>
          </p:nvPr>
        </p:nvSpPr>
        <p:spPr>
          <a:xfrm>
            <a:off x="323528" y="1484784"/>
            <a:ext cx="8568952" cy="3312368"/>
          </a:xfrm>
        </p:spPr>
        <p:txBody>
          <a:bodyPr>
            <a:noAutofit/>
          </a:bodyPr>
          <a:lstStyle/>
          <a:p>
            <a:pPr algn="l">
              <a:buFont typeface="Arial" pitchFamily="34" charset="0"/>
              <a:buChar char="•"/>
            </a:pPr>
            <a:r>
              <a:rPr lang="en-GB" sz="2400" dirty="0" smtClean="0"/>
              <a:t> Some data was given, but only from 2010-present</a:t>
            </a:r>
          </a:p>
          <a:p>
            <a:pPr algn="l">
              <a:buFont typeface="Arial" pitchFamily="34" charset="0"/>
              <a:buChar char="•"/>
            </a:pPr>
            <a:r>
              <a:rPr lang="en-GB" sz="2400" dirty="0" smtClean="0"/>
              <a:t>No data for internal only and unadvertised positions was given</a:t>
            </a:r>
          </a:p>
          <a:p>
            <a:pPr algn="l">
              <a:buFont typeface="Arial" pitchFamily="34" charset="0"/>
              <a:buChar char="•"/>
            </a:pPr>
            <a:r>
              <a:rPr lang="en-GB" sz="2400" dirty="0" smtClean="0"/>
              <a:t>Significant ethnic disparities in shortlisting and appointing minority ethnic staff evident within University of Northampton as well as being more noticeable in certain departments/Schools. </a:t>
            </a:r>
          </a:p>
        </p:txBody>
      </p:sp>
      <p:pic>
        <p:nvPicPr>
          <p:cNvPr id="4" name="Picture 3"/>
          <p:cNvPicPr/>
          <p:nvPr/>
        </p:nvPicPr>
        <p:blipFill>
          <a:blip r:embed="rId2" cstate="print"/>
          <a:srcRect/>
          <a:stretch>
            <a:fillRect/>
          </a:stretch>
        </p:blipFill>
        <p:spPr bwMode="auto">
          <a:xfrm>
            <a:off x="4355976" y="5589240"/>
            <a:ext cx="1080120" cy="864096"/>
          </a:xfrm>
          <a:prstGeom prst="rect">
            <a:avLst/>
          </a:prstGeom>
          <a:noFill/>
          <a:ln w="9525">
            <a:noFill/>
            <a:miter lim="800000"/>
            <a:headEnd/>
            <a:tailEnd/>
          </a:ln>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43608" y="260648"/>
            <a:ext cx="6840760" cy="864096"/>
          </a:xfrm>
        </p:spPr>
        <p:txBody>
          <a:bodyPr>
            <a:normAutofit/>
          </a:bodyPr>
          <a:lstStyle/>
          <a:p>
            <a:pPr algn="ctr"/>
            <a:r>
              <a:rPr lang="en-GB" sz="3200" dirty="0" smtClean="0"/>
              <a:t>University of Northampton</a:t>
            </a:r>
            <a:endParaRPr lang="en-GB" sz="3200" dirty="0"/>
          </a:p>
        </p:txBody>
      </p:sp>
      <p:sp>
        <p:nvSpPr>
          <p:cNvPr id="3" name="Subtitle 2"/>
          <p:cNvSpPr>
            <a:spLocks noGrp="1"/>
          </p:cNvSpPr>
          <p:nvPr>
            <p:ph type="subTitle" idx="1"/>
          </p:nvPr>
        </p:nvSpPr>
        <p:spPr>
          <a:xfrm>
            <a:off x="251520" y="3933056"/>
            <a:ext cx="8568952" cy="2448272"/>
          </a:xfrm>
        </p:spPr>
        <p:txBody>
          <a:bodyPr>
            <a:noAutofit/>
          </a:bodyPr>
          <a:lstStyle/>
          <a:p>
            <a:pPr algn="ctr"/>
            <a:r>
              <a:rPr lang="en-GB" sz="2400" dirty="0" smtClean="0"/>
              <a:t>Ratio of the greater likelihood of White applicants to be </a:t>
            </a:r>
            <a:r>
              <a:rPr lang="en-GB" sz="2400" u="sng" dirty="0" smtClean="0"/>
              <a:t>appointed</a:t>
            </a:r>
            <a:r>
              <a:rPr lang="en-GB" sz="2400" dirty="0" smtClean="0"/>
              <a:t> than minority ethnic applicants (x:1): 1.972</a:t>
            </a:r>
          </a:p>
          <a:p>
            <a:pPr algn="ctr"/>
            <a:endParaRPr lang="en-GB" sz="2400" dirty="0" smtClean="0"/>
          </a:p>
          <a:p>
            <a:pPr algn="ctr"/>
            <a:r>
              <a:rPr lang="en-GB" sz="2400" dirty="0" smtClean="0"/>
              <a:t>Ratio of the greater likelihood of White applicants to be </a:t>
            </a:r>
            <a:r>
              <a:rPr lang="en-GB" sz="2400" u="sng" dirty="0" smtClean="0"/>
              <a:t>interviewed</a:t>
            </a:r>
            <a:r>
              <a:rPr lang="en-GB" sz="2400" dirty="0" smtClean="0"/>
              <a:t> than minority ethnic applicants (x:1): 1.342</a:t>
            </a:r>
          </a:p>
          <a:p>
            <a:pPr algn="ctr"/>
            <a:endParaRPr lang="en-GB" sz="2400" dirty="0" smtClean="0"/>
          </a:p>
          <a:p>
            <a:pPr algn="ctr"/>
            <a:r>
              <a:rPr lang="en-GB" sz="2400" dirty="0" smtClean="0"/>
              <a:t>Ratio of the greater likelihood of White interviewees to be appointed than minority ethnic applicants (x:1): 1.472</a:t>
            </a:r>
          </a:p>
          <a:p>
            <a:pPr algn="ctr"/>
            <a:endParaRPr lang="en-GB" sz="2400" dirty="0" smtClean="0"/>
          </a:p>
          <a:p>
            <a:pPr algn="ctr"/>
            <a:endParaRPr lang="en-GB" sz="2400" dirty="0" smtClean="0"/>
          </a:p>
          <a:p>
            <a:pPr algn="ctr"/>
            <a:endParaRPr lang="en-GB" sz="2400" dirty="0" smtClean="0"/>
          </a:p>
        </p:txBody>
      </p:sp>
      <p:pic>
        <p:nvPicPr>
          <p:cNvPr id="4" name="Picture 3"/>
          <p:cNvPicPr/>
          <p:nvPr/>
        </p:nvPicPr>
        <p:blipFill>
          <a:blip r:embed="rId2" cstate="print"/>
          <a:srcRect/>
          <a:stretch>
            <a:fillRect/>
          </a:stretch>
        </p:blipFill>
        <p:spPr bwMode="auto">
          <a:xfrm>
            <a:off x="4355976" y="5589240"/>
            <a:ext cx="1080120" cy="864096"/>
          </a:xfrm>
          <a:prstGeom prst="rect">
            <a:avLst/>
          </a:prstGeom>
          <a:noFill/>
          <a:ln w="9525">
            <a:noFill/>
            <a:miter lim="800000"/>
            <a:headEnd/>
            <a:tailEnd/>
          </a:ln>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43608" y="260648"/>
            <a:ext cx="6840760" cy="864096"/>
          </a:xfrm>
        </p:spPr>
        <p:txBody>
          <a:bodyPr>
            <a:normAutofit/>
          </a:bodyPr>
          <a:lstStyle/>
          <a:p>
            <a:pPr algn="ctr"/>
            <a:r>
              <a:rPr lang="en-GB" sz="3200" dirty="0" smtClean="0"/>
              <a:t>University of Northampton</a:t>
            </a:r>
            <a:endParaRPr lang="en-GB" sz="3200" dirty="0"/>
          </a:p>
        </p:txBody>
      </p:sp>
      <p:sp>
        <p:nvSpPr>
          <p:cNvPr id="3" name="Subtitle 2"/>
          <p:cNvSpPr>
            <a:spLocks noGrp="1"/>
          </p:cNvSpPr>
          <p:nvPr>
            <p:ph type="subTitle" idx="1"/>
          </p:nvPr>
        </p:nvSpPr>
        <p:spPr>
          <a:xfrm>
            <a:off x="323528" y="980728"/>
            <a:ext cx="8568952" cy="4392488"/>
          </a:xfrm>
        </p:spPr>
        <p:txBody>
          <a:bodyPr>
            <a:noAutofit/>
          </a:bodyPr>
          <a:lstStyle/>
          <a:p>
            <a:pPr algn="ctr"/>
            <a:endParaRPr lang="en-GB" sz="1400" dirty="0" smtClean="0"/>
          </a:p>
          <a:p>
            <a:pPr algn="ctr"/>
            <a:endParaRPr lang="en-GB" sz="2400" dirty="0" smtClean="0"/>
          </a:p>
          <a:p>
            <a:pPr algn="ctr"/>
            <a:r>
              <a:rPr lang="en-GB" sz="2400" dirty="0" smtClean="0"/>
              <a:t>Academic Departments only (excluding Education and Science and Technology):</a:t>
            </a:r>
          </a:p>
          <a:p>
            <a:pPr algn="ctr"/>
            <a:r>
              <a:rPr lang="en-GB" sz="2400" dirty="0" smtClean="0"/>
              <a:t>Ratio of the greater likelihood of White applicants to be </a:t>
            </a:r>
            <a:r>
              <a:rPr lang="en-GB" sz="2400" u="sng" dirty="0" smtClean="0"/>
              <a:t>appointed</a:t>
            </a:r>
            <a:r>
              <a:rPr lang="en-GB" sz="2400" dirty="0" smtClean="0"/>
              <a:t> than minority ethnic applicants (x:1): 2.086</a:t>
            </a:r>
          </a:p>
          <a:p>
            <a:pPr algn="ctr"/>
            <a:endParaRPr lang="en-GB" sz="2400" dirty="0" smtClean="0"/>
          </a:p>
          <a:p>
            <a:pPr algn="ctr"/>
            <a:r>
              <a:rPr lang="en-GB" sz="2400" dirty="0" smtClean="0"/>
              <a:t>Ratio of the greater likelihood of White applicants to be </a:t>
            </a:r>
            <a:r>
              <a:rPr lang="en-GB" sz="2400" u="sng" dirty="0" smtClean="0"/>
              <a:t>interviewed</a:t>
            </a:r>
            <a:r>
              <a:rPr lang="en-GB" sz="2400" dirty="0" smtClean="0"/>
              <a:t> than minority ethnic applicants (x:1): 1.059</a:t>
            </a:r>
          </a:p>
          <a:p>
            <a:pPr algn="ctr"/>
            <a:endParaRPr lang="en-GB" sz="2400" dirty="0" smtClean="0"/>
          </a:p>
          <a:p>
            <a:pPr algn="ctr"/>
            <a:r>
              <a:rPr lang="en-GB" sz="2400" dirty="0" smtClean="0"/>
              <a:t>Ratio of the greater likelihood of White </a:t>
            </a:r>
            <a:r>
              <a:rPr lang="en-GB" sz="2400" u="sng" dirty="0" smtClean="0"/>
              <a:t>interviewees</a:t>
            </a:r>
            <a:r>
              <a:rPr lang="en-GB" sz="2400" dirty="0" smtClean="0"/>
              <a:t> to be </a:t>
            </a:r>
            <a:r>
              <a:rPr lang="en-GB" sz="2400" u="sng" dirty="0" smtClean="0"/>
              <a:t>appointed</a:t>
            </a:r>
            <a:r>
              <a:rPr lang="en-GB" sz="2400" dirty="0" smtClean="0"/>
              <a:t> than minority ethnic applicants (x:1): 1.97</a:t>
            </a:r>
          </a:p>
        </p:txBody>
      </p:sp>
      <p:pic>
        <p:nvPicPr>
          <p:cNvPr id="4" name="Picture 3"/>
          <p:cNvPicPr/>
          <p:nvPr/>
        </p:nvPicPr>
        <p:blipFill>
          <a:blip r:embed="rId2" cstate="print"/>
          <a:srcRect/>
          <a:stretch>
            <a:fillRect/>
          </a:stretch>
        </p:blipFill>
        <p:spPr bwMode="auto">
          <a:xfrm>
            <a:off x="4355976" y="5589240"/>
            <a:ext cx="1080120" cy="864096"/>
          </a:xfrm>
          <a:prstGeom prst="rect">
            <a:avLst/>
          </a:prstGeom>
          <a:noFill/>
          <a:ln w="9525">
            <a:noFill/>
            <a:miter lim="800000"/>
            <a:headEnd/>
            <a:tailEnd/>
          </a:ln>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43608" y="260648"/>
            <a:ext cx="6840760" cy="864096"/>
          </a:xfrm>
        </p:spPr>
        <p:txBody>
          <a:bodyPr>
            <a:normAutofit/>
          </a:bodyPr>
          <a:lstStyle/>
          <a:p>
            <a:pPr algn="ctr"/>
            <a:r>
              <a:rPr lang="en-GB" sz="3200" dirty="0" smtClean="0"/>
              <a:t>University of Northampton</a:t>
            </a:r>
            <a:endParaRPr lang="en-GB" sz="3200" dirty="0"/>
          </a:p>
        </p:txBody>
      </p:sp>
      <p:sp>
        <p:nvSpPr>
          <p:cNvPr id="3" name="Subtitle 2"/>
          <p:cNvSpPr>
            <a:spLocks noGrp="1"/>
          </p:cNvSpPr>
          <p:nvPr>
            <p:ph type="subTitle" idx="1"/>
          </p:nvPr>
        </p:nvSpPr>
        <p:spPr>
          <a:xfrm>
            <a:off x="395536" y="1340768"/>
            <a:ext cx="8568952" cy="4392488"/>
          </a:xfrm>
        </p:spPr>
        <p:txBody>
          <a:bodyPr>
            <a:noAutofit/>
          </a:bodyPr>
          <a:lstStyle/>
          <a:p>
            <a:pPr algn="ctr"/>
            <a:endParaRPr lang="en-GB" sz="1400" dirty="0" smtClean="0"/>
          </a:p>
          <a:p>
            <a:pPr algn="ctr"/>
            <a:endParaRPr lang="en-GB" sz="2400" dirty="0" smtClean="0"/>
          </a:p>
          <a:p>
            <a:pPr algn="ctr"/>
            <a:r>
              <a:rPr lang="en-GB" dirty="0" smtClean="0"/>
              <a:t>Some data highlighting specific ethnic disparities in hiring at University of Northampton, 2010-2013</a:t>
            </a:r>
          </a:p>
          <a:p>
            <a:pPr algn="ctr"/>
            <a:r>
              <a:rPr lang="en-GB" dirty="0" smtClean="0"/>
              <a:t>For minority ethnic applicants generally: </a:t>
            </a:r>
          </a:p>
          <a:p>
            <a:pPr algn="ctr"/>
            <a:endParaRPr lang="en-GB" dirty="0" smtClean="0"/>
          </a:p>
          <a:p>
            <a:pPr algn="ctr"/>
            <a:r>
              <a:rPr lang="en-GB" dirty="0" smtClean="0"/>
              <a:t>In the School of Health, the ratio of the greater likelihood of White applicants to be </a:t>
            </a:r>
            <a:r>
              <a:rPr lang="en-GB" u="sng" dirty="0" smtClean="0"/>
              <a:t>interviewed</a:t>
            </a:r>
            <a:r>
              <a:rPr lang="en-GB" dirty="0" smtClean="0"/>
              <a:t> than minority ethnic applicants (x:1) was 3.771 (and this School did not make any ethnic minority appointments in this timeframe)</a:t>
            </a:r>
          </a:p>
          <a:p>
            <a:pPr algn="ctr"/>
            <a:endParaRPr lang="en-GB" dirty="0" smtClean="0"/>
          </a:p>
          <a:p>
            <a:pPr algn="ctr"/>
            <a:r>
              <a:rPr lang="en-GB" dirty="0" smtClean="0"/>
              <a:t>In Student and Academic Services, the ratio of the greater likelihood of White applicants to be </a:t>
            </a:r>
            <a:r>
              <a:rPr lang="en-GB" u="sng" dirty="0" smtClean="0"/>
              <a:t>appointed</a:t>
            </a:r>
            <a:r>
              <a:rPr lang="en-GB" dirty="0" smtClean="0"/>
              <a:t> than minority ethnic applicants (x:1) was 3.213 with approximately 90 percent of this disparity occurring at the interviewing stage. </a:t>
            </a:r>
          </a:p>
          <a:p>
            <a:pPr algn="ctr"/>
            <a:endParaRPr lang="en-GB" sz="2400" dirty="0" smtClean="0"/>
          </a:p>
        </p:txBody>
      </p:sp>
      <p:pic>
        <p:nvPicPr>
          <p:cNvPr id="4" name="Picture 3"/>
          <p:cNvPicPr/>
          <p:nvPr/>
        </p:nvPicPr>
        <p:blipFill>
          <a:blip r:embed="rId2" cstate="print"/>
          <a:srcRect/>
          <a:stretch>
            <a:fillRect/>
          </a:stretch>
        </p:blipFill>
        <p:spPr bwMode="auto">
          <a:xfrm>
            <a:off x="4355976" y="5589240"/>
            <a:ext cx="1080120" cy="864096"/>
          </a:xfrm>
          <a:prstGeom prst="rect">
            <a:avLst/>
          </a:prstGeom>
          <a:noFill/>
          <a:ln w="9525">
            <a:noFill/>
            <a:miter lim="800000"/>
            <a:headEnd/>
            <a:tailEnd/>
          </a:ln>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43608" y="260648"/>
            <a:ext cx="6840760" cy="864096"/>
          </a:xfrm>
        </p:spPr>
        <p:txBody>
          <a:bodyPr>
            <a:normAutofit/>
          </a:bodyPr>
          <a:lstStyle/>
          <a:p>
            <a:pPr algn="ctr"/>
            <a:r>
              <a:rPr lang="en-GB" sz="3200" dirty="0" smtClean="0"/>
              <a:t>University of Northampton</a:t>
            </a:r>
            <a:endParaRPr lang="en-GB" sz="3200" dirty="0"/>
          </a:p>
        </p:txBody>
      </p:sp>
      <p:sp>
        <p:nvSpPr>
          <p:cNvPr id="3" name="Subtitle 2"/>
          <p:cNvSpPr>
            <a:spLocks noGrp="1"/>
          </p:cNvSpPr>
          <p:nvPr>
            <p:ph type="subTitle" idx="1"/>
          </p:nvPr>
        </p:nvSpPr>
        <p:spPr>
          <a:xfrm>
            <a:off x="395536" y="1340768"/>
            <a:ext cx="8568952" cy="4392488"/>
          </a:xfrm>
        </p:spPr>
        <p:txBody>
          <a:bodyPr>
            <a:noAutofit/>
          </a:bodyPr>
          <a:lstStyle/>
          <a:p>
            <a:pPr algn="ctr"/>
            <a:endParaRPr lang="en-GB" sz="1400" dirty="0" smtClean="0"/>
          </a:p>
          <a:p>
            <a:pPr algn="ctr"/>
            <a:endParaRPr lang="en-GB" sz="2400" dirty="0" smtClean="0"/>
          </a:p>
          <a:p>
            <a:pPr algn="ctr"/>
            <a:r>
              <a:rPr lang="en-GB" sz="2400" dirty="0" smtClean="0"/>
              <a:t>Some data highlighting specific ethnic disparities in hiring at University of Northampton, 2010-2012</a:t>
            </a:r>
          </a:p>
          <a:p>
            <a:pPr algn="ctr"/>
            <a:r>
              <a:rPr lang="en-GB" sz="2400" dirty="0" smtClean="0"/>
              <a:t>For Black applicants: </a:t>
            </a:r>
          </a:p>
          <a:p>
            <a:pPr algn="ctr"/>
            <a:endParaRPr lang="en-GB" sz="2400" dirty="0" smtClean="0"/>
          </a:p>
          <a:p>
            <a:pPr algn="ctr"/>
            <a:r>
              <a:rPr lang="en-GB" sz="2400" dirty="0" smtClean="0"/>
              <a:t>Ratio of the greater likelihood of White applicants to be </a:t>
            </a:r>
            <a:r>
              <a:rPr lang="en-GB" sz="2400" u="sng" dirty="0" smtClean="0"/>
              <a:t>appointed</a:t>
            </a:r>
            <a:r>
              <a:rPr lang="en-GB" sz="2400" dirty="0" smtClean="0"/>
              <a:t> than Black applicants (x:1): 1.368</a:t>
            </a:r>
          </a:p>
          <a:p>
            <a:pPr algn="ctr"/>
            <a:endParaRPr lang="en-GB" sz="2400" dirty="0" smtClean="0"/>
          </a:p>
          <a:p>
            <a:pPr algn="ctr"/>
            <a:r>
              <a:rPr lang="en-GB" sz="2400" dirty="0" smtClean="0"/>
              <a:t>Ratio of the greater likelihood of White applicants to be </a:t>
            </a:r>
            <a:r>
              <a:rPr lang="en-GB" sz="2400" u="sng" dirty="0" smtClean="0"/>
              <a:t>appointed</a:t>
            </a:r>
            <a:r>
              <a:rPr lang="en-GB" sz="2400" dirty="0" smtClean="0"/>
              <a:t> than Black applicants outside of the School of Education and Northampton Business School (x:1): 2.89</a:t>
            </a:r>
          </a:p>
          <a:p>
            <a:pPr algn="ctr"/>
            <a:endParaRPr lang="en-GB" sz="2400" dirty="0" smtClean="0"/>
          </a:p>
        </p:txBody>
      </p:sp>
      <p:pic>
        <p:nvPicPr>
          <p:cNvPr id="4" name="Picture 3"/>
          <p:cNvPicPr/>
          <p:nvPr/>
        </p:nvPicPr>
        <p:blipFill>
          <a:blip r:embed="rId2" cstate="print"/>
          <a:srcRect/>
          <a:stretch>
            <a:fillRect/>
          </a:stretch>
        </p:blipFill>
        <p:spPr bwMode="auto">
          <a:xfrm>
            <a:off x="4355976" y="5589240"/>
            <a:ext cx="1080120" cy="864096"/>
          </a:xfrm>
          <a:prstGeom prst="rect">
            <a:avLst/>
          </a:prstGeom>
          <a:noFill/>
          <a:ln w="9525">
            <a:noFill/>
            <a:miter lim="800000"/>
            <a:headEnd/>
            <a:tailEnd/>
          </a:ln>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43608" y="260648"/>
            <a:ext cx="6840760" cy="864096"/>
          </a:xfrm>
        </p:spPr>
        <p:txBody>
          <a:bodyPr>
            <a:normAutofit/>
          </a:bodyPr>
          <a:lstStyle/>
          <a:p>
            <a:pPr algn="ctr"/>
            <a:r>
              <a:rPr lang="en-GB" sz="3200" dirty="0" smtClean="0"/>
              <a:t>University of Northampton</a:t>
            </a:r>
            <a:endParaRPr lang="en-GB" sz="3200" dirty="0"/>
          </a:p>
        </p:txBody>
      </p:sp>
      <p:sp>
        <p:nvSpPr>
          <p:cNvPr id="3" name="Subtitle 2"/>
          <p:cNvSpPr>
            <a:spLocks noGrp="1"/>
          </p:cNvSpPr>
          <p:nvPr>
            <p:ph type="subTitle" idx="1"/>
          </p:nvPr>
        </p:nvSpPr>
        <p:spPr>
          <a:xfrm>
            <a:off x="323528" y="980728"/>
            <a:ext cx="8568952" cy="4392488"/>
          </a:xfrm>
        </p:spPr>
        <p:txBody>
          <a:bodyPr>
            <a:noAutofit/>
          </a:bodyPr>
          <a:lstStyle/>
          <a:p>
            <a:pPr algn="ctr"/>
            <a:endParaRPr lang="en-GB" sz="1400" dirty="0" smtClean="0"/>
          </a:p>
          <a:p>
            <a:pPr algn="ctr"/>
            <a:endParaRPr lang="en-GB" sz="2400" dirty="0" smtClean="0"/>
          </a:p>
          <a:p>
            <a:pPr algn="ctr"/>
            <a:r>
              <a:rPr lang="en-GB" sz="2400" dirty="0" smtClean="0"/>
              <a:t>Some data highlighting specific ethnic disparities in hiring at University of Northampton, 2010-2012</a:t>
            </a:r>
          </a:p>
          <a:p>
            <a:pPr algn="ctr"/>
            <a:endParaRPr lang="en-GB" sz="2400" dirty="0" smtClean="0"/>
          </a:p>
          <a:p>
            <a:pPr algn="ctr"/>
            <a:r>
              <a:rPr lang="en-GB" sz="2400" dirty="0" smtClean="0"/>
              <a:t>For Asian applicants: </a:t>
            </a:r>
          </a:p>
          <a:p>
            <a:pPr algn="ctr"/>
            <a:endParaRPr lang="en-GB" sz="2400" dirty="0" smtClean="0"/>
          </a:p>
          <a:p>
            <a:pPr algn="ctr"/>
            <a:r>
              <a:rPr lang="en-GB" sz="2400" dirty="0" smtClean="0"/>
              <a:t>Ratio of the greater likelihood of White applicants to be </a:t>
            </a:r>
            <a:r>
              <a:rPr lang="en-GB" sz="2400" u="sng" dirty="0" smtClean="0"/>
              <a:t>appointed</a:t>
            </a:r>
            <a:r>
              <a:rPr lang="en-GB" sz="2400" dirty="0" smtClean="0"/>
              <a:t> than Asian applicants (x:1): 2.71</a:t>
            </a:r>
          </a:p>
          <a:p>
            <a:pPr algn="ctr"/>
            <a:endParaRPr lang="en-GB" sz="2400" dirty="0" smtClean="0"/>
          </a:p>
          <a:p>
            <a:pPr algn="ctr"/>
            <a:endParaRPr lang="en-GB" sz="2400" dirty="0" smtClean="0"/>
          </a:p>
        </p:txBody>
      </p:sp>
      <p:pic>
        <p:nvPicPr>
          <p:cNvPr id="4" name="Picture 3"/>
          <p:cNvPicPr/>
          <p:nvPr/>
        </p:nvPicPr>
        <p:blipFill>
          <a:blip r:embed="rId2" cstate="print"/>
          <a:srcRect/>
          <a:stretch>
            <a:fillRect/>
          </a:stretch>
        </p:blipFill>
        <p:spPr bwMode="auto">
          <a:xfrm>
            <a:off x="4355976" y="5589240"/>
            <a:ext cx="1080120" cy="864096"/>
          </a:xfrm>
          <a:prstGeom prst="rect">
            <a:avLst/>
          </a:prstGeom>
          <a:noFill/>
          <a:ln w="9525">
            <a:noFill/>
            <a:miter lim="800000"/>
            <a:headEnd/>
            <a:tailEnd/>
          </a:ln>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43608" y="260648"/>
            <a:ext cx="6840760" cy="864096"/>
          </a:xfrm>
        </p:spPr>
        <p:txBody>
          <a:bodyPr>
            <a:normAutofit fontScale="90000"/>
          </a:bodyPr>
          <a:lstStyle/>
          <a:p>
            <a:pPr algn="ctr"/>
            <a:r>
              <a:rPr lang="en-GB" sz="3200" dirty="0" smtClean="0"/>
              <a:t>Tresham college of further and  higher education</a:t>
            </a:r>
            <a:endParaRPr lang="en-GB" sz="3200" dirty="0"/>
          </a:p>
        </p:txBody>
      </p:sp>
      <p:sp>
        <p:nvSpPr>
          <p:cNvPr id="3" name="Subtitle 2"/>
          <p:cNvSpPr>
            <a:spLocks noGrp="1"/>
          </p:cNvSpPr>
          <p:nvPr>
            <p:ph type="subTitle" idx="1"/>
          </p:nvPr>
        </p:nvSpPr>
        <p:spPr>
          <a:xfrm>
            <a:off x="323528" y="980728"/>
            <a:ext cx="8568952" cy="4392488"/>
          </a:xfrm>
        </p:spPr>
        <p:txBody>
          <a:bodyPr>
            <a:noAutofit/>
          </a:bodyPr>
          <a:lstStyle/>
          <a:p>
            <a:pPr algn="ctr"/>
            <a:endParaRPr lang="en-GB" sz="1400" dirty="0" smtClean="0"/>
          </a:p>
          <a:p>
            <a:pPr algn="ctr"/>
            <a:endParaRPr lang="en-GB" sz="2400" dirty="0" smtClean="0"/>
          </a:p>
          <a:p>
            <a:pPr algn="l">
              <a:buFont typeface="Arial" pitchFamily="34" charset="0"/>
              <a:buChar char="•"/>
            </a:pPr>
            <a:r>
              <a:rPr lang="en-GB" sz="2400" dirty="0" smtClean="0"/>
              <a:t>Provided data for current staff, but not for job applicants/interviewees/appointees nor for internal only hires</a:t>
            </a:r>
          </a:p>
          <a:p>
            <a:pPr algn="l">
              <a:buFont typeface="Arial" pitchFamily="34" charset="0"/>
              <a:buChar char="•"/>
            </a:pPr>
            <a:r>
              <a:rPr lang="en-GB" sz="2400" dirty="0" smtClean="0"/>
              <a:t>Out of 509 staff as of 5 April 2013, only 1 staff member was Black British/Caribbean and 8 </a:t>
            </a:r>
            <a:r>
              <a:rPr lang="en-GB" sz="2400" dirty="0" smtClean="0"/>
              <a:t> </a:t>
            </a:r>
            <a:r>
              <a:rPr lang="en-GB" sz="2400" dirty="0" smtClean="0"/>
              <a:t>were </a:t>
            </a:r>
            <a:r>
              <a:rPr lang="en-GB" sz="2400" dirty="0" smtClean="0"/>
              <a:t>Asian </a:t>
            </a:r>
            <a:r>
              <a:rPr lang="en-GB" sz="2400" dirty="0" smtClean="0"/>
              <a:t>members of staff</a:t>
            </a:r>
          </a:p>
          <a:p>
            <a:pPr algn="l">
              <a:buFont typeface="Arial" pitchFamily="34" charset="0"/>
              <a:buChar char="•"/>
            </a:pPr>
            <a:r>
              <a:rPr lang="en-GB" sz="2400" dirty="0" smtClean="0"/>
              <a:t>Out of 241 faculty, none were of any Black ethnicity and only 5 were Asian </a:t>
            </a:r>
          </a:p>
          <a:p>
            <a:pPr algn="l">
              <a:buFont typeface="Arial" pitchFamily="34" charset="0"/>
              <a:buChar char="•"/>
            </a:pPr>
            <a:r>
              <a:rPr lang="en-GB" sz="2400" dirty="0" smtClean="0"/>
              <a:t>Out of 59 casual staff with known ethnicities, 58 were White and 1 Asian. </a:t>
            </a:r>
          </a:p>
          <a:p>
            <a:pPr algn="ctr"/>
            <a:endParaRPr lang="en-GB" sz="2400" dirty="0" smtClean="0"/>
          </a:p>
          <a:p>
            <a:pPr algn="ctr"/>
            <a:endParaRPr lang="en-GB" sz="2400" dirty="0" smtClean="0"/>
          </a:p>
        </p:txBody>
      </p:sp>
      <p:pic>
        <p:nvPicPr>
          <p:cNvPr id="4" name="Picture 3"/>
          <p:cNvPicPr/>
          <p:nvPr/>
        </p:nvPicPr>
        <p:blipFill>
          <a:blip r:embed="rId2" cstate="print"/>
          <a:srcRect/>
          <a:stretch>
            <a:fillRect/>
          </a:stretch>
        </p:blipFill>
        <p:spPr bwMode="auto">
          <a:xfrm>
            <a:off x="4355976" y="5589240"/>
            <a:ext cx="1080120" cy="864096"/>
          </a:xfrm>
          <a:prstGeom prst="rect">
            <a:avLst/>
          </a:prstGeom>
          <a:noFill/>
          <a:ln w="9525">
            <a:noFill/>
            <a:miter lim="800000"/>
            <a:headEnd/>
            <a:tailEnd/>
          </a:ln>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43608" y="260648"/>
            <a:ext cx="6840760" cy="1440160"/>
          </a:xfrm>
        </p:spPr>
        <p:txBody>
          <a:bodyPr>
            <a:normAutofit fontScale="90000"/>
          </a:bodyPr>
          <a:lstStyle/>
          <a:p>
            <a:pPr algn="ctr"/>
            <a:r>
              <a:rPr lang="en-GB" sz="3200" dirty="0" smtClean="0"/>
              <a:t>Potential solutions to solve local disparities in ethnic minority employment</a:t>
            </a:r>
            <a:endParaRPr lang="en-GB" sz="3200" dirty="0"/>
          </a:p>
        </p:txBody>
      </p:sp>
      <p:sp>
        <p:nvSpPr>
          <p:cNvPr id="3" name="Subtitle 2"/>
          <p:cNvSpPr>
            <a:spLocks noGrp="1"/>
          </p:cNvSpPr>
          <p:nvPr>
            <p:ph type="subTitle" idx="1"/>
          </p:nvPr>
        </p:nvSpPr>
        <p:spPr>
          <a:xfrm>
            <a:off x="323528" y="1628800"/>
            <a:ext cx="8568952" cy="3168352"/>
          </a:xfrm>
        </p:spPr>
        <p:txBody>
          <a:bodyPr>
            <a:noAutofit/>
          </a:bodyPr>
          <a:lstStyle/>
          <a:p>
            <a:pPr algn="ctr"/>
            <a:endParaRPr lang="en-GB" sz="1400" dirty="0" smtClean="0"/>
          </a:p>
          <a:p>
            <a:pPr algn="ctr"/>
            <a:endParaRPr lang="en-GB" sz="2400" dirty="0" smtClean="0"/>
          </a:p>
          <a:p>
            <a:pPr algn="ctr"/>
            <a:endParaRPr lang="en-GB" sz="2400" dirty="0" smtClean="0"/>
          </a:p>
          <a:p>
            <a:pPr algn="ctr">
              <a:buFont typeface="Arial" pitchFamily="34" charset="0"/>
              <a:buChar char="•"/>
            </a:pPr>
            <a:r>
              <a:rPr lang="en-GB" sz="2400" dirty="0" smtClean="0"/>
              <a:t>It is clear that based on the available data, most of the ethnic disparity in obtaining employment occurs at the interviewing </a:t>
            </a:r>
            <a:r>
              <a:rPr lang="en-GB" sz="2400" dirty="0" smtClean="0"/>
              <a:t>stage. </a:t>
            </a:r>
            <a:endParaRPr lang="en-GB" sz="2400" dirty="0" smtClean="0"/>
          </a:p>
          <a:p>
            <a:pPr algn="ctr">
              <a:buFont typeface="Arial" pitchFamily="34" charset="0"/>
              <a:buChar char="•"/>
            </a:pPr>
            <a:r>
              <a:rPr lang="en-GB" sz="2400" u="sng" dirty="0" smtClean="0"/>
              <a:t>Solution</a:t>
            </a:r>
            <a:r>
              <a:rPr lang="en-GB" sz="2400" dirty="0" smtClean="0"/>
              <a:t>: BMESRP and other interested parties should work with local public authorities and other employers to work towards eliminating interviewing stage barriers to ethnic minority interviewees being appointed for </a:t>
            </a:r>
            <a:r>
              <a:rPr lang="en-GB" sz="2400" dirty="0" smtClean="0"/>
              <a:t>employment.</a:t>
            </a:r>
            <a:endParaRPr lang="en-GB" sz="2400" dirty="0" smtClean="0"/>
          </a:p>
        </p:txBody>
      </p:sp>
      <p:pic>
        <p:nvPicPr>
          <p:cNvPr id="4" name="Picture 3"/>
          <p:cNvPicPr/>
          <p:nvPr/>
        </p:nvPicPr>
        <p:blipFill>
          <a:blip r:embed="rId2" cstate="print"/>
          <a:srcRect/>
          <a:stretch>
            <a:fillRect/>
          </a:stretch>
        </p:blipFill>
        <p:spPr bwMode="auto">
          <a:xfrm>
            <a:off x="4355976" y="5589240"/>
            <a:ext cx="1080120" cy="864096"/>
          </a:xfrm>
          <a:prstGeom prst="rect">
            <a:avLst/>
          </a:prstGeom>
          <a:noFill/>
          <a:ln w="9525">
            <a:noFill/>
            <a:miter lim="800000"/>
            <a:headEnd/>
            <a:tailEnd/>
          </a:ln>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43608" y="260648"/>
            <a:ext cx="6840760" cy="1440160"/>
          </a:xfrm>
        </p:spPr>
        <p:txBody>
          <a:bodyPr>
            <a:normAutofit fontScale="90000"/>
          </a:bodyPr>
          <a:lstStyle/>
          <a:p>
            <a:pPr algn="ctr"/>
            <a:r>
              <a:rPr lang="en-GB" sz="3200" dirty="0" smtClean="0"/>
              <a:t>Potential solutions to solve local disparities in ethnic minority employment</a:t>
            </a:r>
            <a:endParaRPr lang="en-GB" sz="3200" dirty="0"/>
          </a:p>
        </p:txBody>
      </p:sp>
      <p:sp>
        <p:nvSpPr>
          <p:cNvPr id="3" name="Subtitle 2"/>
          <p:cNvSpPr>
            <a:spLocks noGrp="1"/>
          </p:cNvSpPr>
          <p:nvPr>
            <p:ph type="subTitle" idx="1"/>
          </p:nvPr>
        </p:nvSpPr>
        <p:spPr>
          <a:xfrm>
            <a:off x="323528" y="1628800"/>
            <a:ext cx="8568952" cy="3744416"/>
          </a:xfrm>
        </p:spPr>
        <p:txBody>
          <a:bodyPr>
            <a:noAutofit/>
          </a:bodyPr>
          <a:lstStyle/>
          <a:p>
            <a:pPr algn="ctr"/>
            <a:endParaRPr lang="en-GB" sz="1400" dirty="0" smtClean="0"/>
          </a:p>
          <a:p>
            <a:pPr algn="ctr"/>
            <a:endParaRPr lang="en-GB" sz="2400" dirty="0" smtClean="0"/>
          </a:p>
          <a:p>
            <a:pPr algn="ctr"/>
            <a:endParaRPr lang="en-GB" sz="2400" dirty="0" smtClean="0"/>
          </a:p>
          <a:p>
            <a:pPr algn="ctr">
              <a:buFont typeface="Arial" pitchFamily="34" charset="0"/>
              <a:buChar char="•"/>
            </a:pPr>
            <a:r>
              <a:rPr lang="en-GB" sz="2400" dirty="0" smtClean="0"/>
              <a:t>It is clear that, for most local public authorities, they were unable or unwilling to fully honour requests for data regarding hiring of minority ethnic </a:t>
            </a:r>
            <a:r>
              <a:rPr lang="en-GB" sz="2400" dirty="0" smtClean="0"/>
              <a:t>staff.</a:t>
            </a:r>
            <a:endParaRPr lang="en-GB" sz="2400" dirty="0" smtClean="0"/>
          </a:p>
          <a:p>
            <a:pPr algn="ctr">
              <a:buFont typeface="Arial" pitchFamily="34" charset="0"/>
              <a:buChar char="•"/>
            </a:pPr>
            <a:r>
              <a:rPr lang="en-GB" sz="2400" u="sng" dirty="0" smtClean="0"/>
              <a:t>Solution</a:t>
            </a:r>
            <a:r>
              <a:rPr lang="en-GB" sz="2400" dirty="0" smtClean="0"/>
              <a:t>: BMESRP wish to work with these local public authorities and other employers to collect this data. Furthermore, for public authorities, collecting the full range of hiring data and the ethnic data within this, will help them monitor equality of opportunity they have statutory responsibilities to work towards achieving. </a:t>
            </a:r>
          </a:p>
        </p:txBody>
      </p:sp>
      <p:pic>
        <p:nvPicPr>
          <p:cNvPr id="4" name="Picture 3"/>
          <p:cNvPicPr/>
          <p:nvPr/>
        </p:nvPicPr>
        <p:blipFill>
          <a:blip r:embed="rId2" cstate="print"/>
          <a:srcRect/>
          <a:stretch>
            <a:fillRect/>
          </a:stretch>
        </p:blipFill>
        <p:spPr bwMode="auto">
          <a:xfrm>
            <a:off x="4355976" y="5589240"/>
            <a:ext cx="1080120" cy="864096"/>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55576" y="260648"/>
            <a:ext cx="6480048" cy="2301240"/>
          </a:xfrm>
        </p:spPr>
        <p:txBody>
          <a:bodyPr>
            <a:normAutofit/>
          </a:bodyPr>
          <a:lstStyle/>
          <a:p>
            <a:pPr algn="ctr"/>
            <a:r>
              <a:rPr lang="en-GB" sz="3200" dirty="0" smtClean="0"/>
              <a:t>Historical unemployment statistics for ethnic minorities in Britain</a:t>
            </a:r>
            <a:endParaRPr lang="en-GB" sz="3200" dirty="0"/>
          </a:p>
        </p:txBody>
      </p:sp>
      <p:sp>
        <p:nvSpPr>
          <p:cNvPr id="3" name="Subtitle 2"/>
          <p:cNvSpPr>
            <a:spLocks noGrp="1"/>
          </p:cNvSpPr>
          <p:nvPr>
            <p:ph type="subTitle" idx="1"/>
          </p:nvPr>
        </p:nvSpPr>
        <p:spPr>
          <a:xfrm>
            <a:off x="899592" y="3068960"/>
            <a:ext cx="6480048" cy="2808312"/>
          </a:xfrm>
        </p:spPr>
        <p:txBody>
          <a:bodyPr>
            <a:noAutofit/>
          </a:bodyPr>
          <a:lstStyle/>
          <a:p>
            <a:pPr algn="ctr"/>
            <a:r>
              <a:rPr lang="en-GB" dirty="0" smtClean="0"/>
              <a:t>Ratio of greater likelihood of being unemployed for ethnic minority </a:t>
            </a:r>
            <a:r>
              <a:rPr lang="en-GB" u="sng" dirty="0" smtClean="0"/>
              <a:t>men</a:t>
            </a:r>
            <a:r>
              <a:rPr lang="en-GB" dirty="0" smtClean="0"/>
              <a:t> in Britain (x:1): </a:t>
            </a:r>
          </a:p>
          <a:p>
            <a:pPr algn="ctr"/>
            <a:r>
              <a:rPr lang="en-GB" dirty="0" smtClean="0"/>
              <a:t>        1973-82        1983-1992      1993-2001</a:t>
            </a:r>
          </a:p>
          <a:p>
            <a:pPr algn="l"/>
            <a:r>
              <a:rPr lang="en-GB" dirty="0" smtClean="0"/>
              <a:t>Caribbean     2.07               2.31                2.36</a:t>
            </a:r>
          </a:p>
          <a:p>
            <a:pPr algn="l"/>
            <a:r>
              <a:rPr lang="en-GB" dirty="0" smtClean="0"/>
              <a:t>Pakistani/</a:t>
            </a:r>
          </a:p>
          <a:p>
            <a:pPr algn="l"/>
            <a:r>
              <a:rPr lang="en-GB" dirty="0" smtClean="0"/>
              <a:t>Bangladeshi  1.73               3.45                2.96</a:t>
            </a:r>
          </a:p>
          <a:p>
            <a:pPr algn="l"/>
            <a:r>
              <a:rPr lang="en-GB" dirty="0" smtClean="0"/>
              <a:t>Indian            2.02               1.42                1.23</a:t>
            </a:r>
          </a:p>
          <a:p>
            <a:pPr algn="l"/>
            <a:r>
              <a:rPr lang="en-GB" dirty="0" smtClean="0"/>
              <a:t>(Dept. for Work and Pensions, Ethnic Penalties in the labour market: Employers and discrimination, p.28 (2006))</a:t>
            </a:r>
          </a:p>
          <a:p>
            <a:pPr algn="l"/>
            <a:endParaRPr lang="en-GB" sz="2400" dirty="0"/>
          </a:p>
        </p:txBody>
      </p:sp>
      <p:pic>
        <p:nvPicPr>
          <p:cNvPr id="4" name="Picture 3"/>
          <p:cNvPicPr/>
          <p:nvPr/>
        </p:nvPicPr>
        <p:blipFill>
          <a:blip r:embed="rId2" cstate="print"/>
          <a:srcRect/>
          <a:stretch>
            <a:fillRect/>
          </a:stretch>
        </p:blipFill>
        <p:spPr bwMode="auto">
          <a:xfrm>
            <a:off x="4355976" y="5589240"/>
            <a:ext cx="1080120" cy="864096"/>
          </a:xfrm>
          <a:prstGeom prst="rect">
            <a:avLst/>
          </a:prstGeom>
          <a:noFill/>
          <a:ln w="9525">
            <a:noFill/>
            <a:miter lim="800000"/>
            <a:headEnd/>
            <a:tailEnd/>
          </a:ln>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31640" y="188640"/>
            <a:ext cx="6480048" cy="1152128"/>
          </a:xfrm>
        </p:spPr>
        <p:txBody>
          <a:bodyPr>
            <a:noAutofit/>
          </a:bodyPr>
          <a:lstStyle/>
          <a:p>
            <a:pPr algn="ctr"/>
            <a:r>
              <a:rPr lang="en-GB" sz="4000" dirty="0" smtClean="0"/>
              <a:t>Do you have Any questions? </a:t>
            </a:r>
            <a:br>
              <a:rPr lang="en-GB" sz="4000" dirty="0" smtClean="0"/>
            </a:br>
            <a:r>
              <a:rPr lang="en-GB" sz="4000" dirty="0" smtClean="0"/>
              <a:t/>
            </a:r>
            <a:br>
              <a:rPr lang="en-GB" sz="4000" dirty="0" smtClean="0"/>
            </a:br>
            <a:r>
              <a:rPr lang="en-GB" sz="4000" dirty="0" smtClean="0"/>
              <a:t>Would you like to make any comments or suggestions? </a:t>
            </a:r>
            <a:endParaRPr lang="en-GB" sz="4000" dirty="0"/>
          </a:p>
        </p:txBody>
      </p:sp>
      <p:sp>
        <p:nvSpPr>
          <p:cNvPr id="3" name="Subtitle 2"/>
          <p:cNvSpPr>
            <a:spLocks noGrp="1"/>
          </p:cNvSpPr>
          <p:nvPr>
            <p:ph type="subTitle" idx="1"/>
          </p:nvPr>
        </p:nvSpPr>
        <p:spPr>
          <a:xfrm>
            <a:off x="1691680" y="4581128"/>
            <a:ext cx="6480048" cy="1224136"/>
          </a:xfrm>
        </p:spPr>
        <p:txBody>
          <a:bodyPr>
            <a:normAutofit fontScale="70000" lnSpcReduction="20000"/>
          </a:bodyPr>
          <a:lstStyle/>
          <a:p>
            <a:pPr algn="l"/>
            <a:r>
              <a:rPr lang="en-GB" sz="3200" dirty="0" smtClean="0"/>
              <a:t>Dr. George Watley, Community Development Officer, BMESRP</a:t>
            </a:r>
          </a:p>
          <a:p>
            <a:pPr algn="l"/>
            <a:r>
              <a:rPr lang="en-GB" sz="3200" dirty="0" smtClean="0">
                <a:hlinkClick r:id="rId2"/>
              </a:rPr>
              <a:t>bmesrp@gmail.com</a:t>
            </a:r>
            <a:endParaRPr lang="en-GB" sz="3200" dirty="0" smtClean="0"/>
          </a:p>
          <a:p>
            <a:pPr algn="l"/>
            <a:r>
              <a:rPr lang="en-GB" sz="3200" dirty="0" smtClean="0"/>
              <a:t>01604621428</a:t>
            </a:r>
          </a:p>
          <a:p>
            <a:endParaRPr lang="en-GB" dirty="0"/>
          </a:p>
        </p:txBody>
      </p:sp>
      <p:pic>
        <p:nvPicPr>
          <p:cNvPr id="4" name="Picture 3"/>
          <p:cNvPicPr/>
          <p:nvPr/>
        </p:nvPicPr>
        <p:blipFill>
          <a:blip r:embed="rId3" cstate="print"/>
          <a:srcRect/>
          <a:stretch>
            <a:fillRect/>
          </a:stretch>
        </p:blipFill>
        <p:spPr bwMode="auto">
          <a:xfrm>
            <a:off x="4355976" y="5589240"/>
            <a:ext cx="1080120" cy="864096"/>
          </a:xfrm>
          <a:prstGeom prst="rect">
            <a:avLst/>
          </a:prstGeom>
          <a:noFill/>
          <a:ln w="9525">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55576" y="260648"/>
            <a:ext cx="6480048" cy="2301240"/>
          </a:xfrm>
        </p:spPr>
        <p:txBody>
          <a:bodyPr>
            <a:normAutofit/>
          </a:bodyPr>
          <a:lstStyle/>
          <a:p>
            <a:pPr algn="ctr"/>
            <a:r>
              <a:rPr lang="en-GB" sz="3200" dirty="0" smtClean="0"/>
              <a:t>Historical unemployment statistics for ethnic minorities in Britain</a:t>
            </a:r>
            <a:endParaRPr lang="en-GB" sz="3200" dirty="0"/>
          </a:p>
        </p:txBody>
      </p:sp>
      <p:sp>
        <p:nvSpPr>
          <p:cNvPr id="3" name="Subtitle 2"/>
          <p:cNvSpPr>
            <a:spLocks noGrp="1"/>
          </p:cNvSpPr>
          <p:nvPr>
            <p:ph type="subTitle" idx="1"/>
          </p:nvPr>
        </p:nvSpPr>
        <p:spPr>
          <a:xfrm>
            <a:off x="827584" y="2852936"/>
            <a:ext cx="6480048" cy="2808312"/>
          </a:xfrm>
        </p:spPr>
        <p:txBody>
          <a:bodyPr>
            <a:noAutofit/>
          </a:bodyPr>
          <a:lstStyle/>
          <a:p>
            <a:pPr algn="ctr"/>
            <a:r>
              <a:rPr lang="en-GB" dirty="0" smtClean="0"/>
              <a:t>Ratio of greater likelihood of being unemployed for ethnic minority </a:t>
            </a:r>
            <a:r>
              <a:rPr lang="en-GB" u="sng" dirty="0" smtClean="0"/>
              <a:t>women</a:t>
            </a:r>
            <a:r>
              <a:rPr lang="en-GB" dirty="0" smtClean="0"/>
              <a:t> in Britain (x:1): </a:t>
            </a:r>
          </a:p>
          <a:p>
            <a:pPr algn="ctr"/>
            <a:r>
              <a:rPr lang="en-GB" dirty="0" smtClean="0"/>
              <a:t>        1973-82        1983-1992      1993-2001</a:t>
            </a:r>
          </a:p>
          <a:p>
            <a:pPr algn="l"/>
            <a:r>
              <a:rPr lang="en-GB" dirty="0" smtClean="0"/>
              <a:t>Caribbean     2.06               2.07                1.78</a:t>
            </a:r>
          </a:p>
          <a:p>
            <a:pPr algn="l"/>
            <a:r>
              <a:rPr lang="en-GB" dirty="0" smtClean="0"/>
              <a:t>Pakistani/</a:t>
            </a:r>
          </a:p>
          <a:p>
            <a:pPr algn="l"/>
            <a:r>
              <a:rPr lang="en-GB" dirty="0" smtClean="0"/>
              <a:t>Bangladeshi  3.64               3.94                3.88</a:t>
            </a:r>
          </a:p>
          <a:p>
            <a:pPr algn="l"/>
            <a:r>
              <a:rPr lang="en-GB" dirty="0" smtClean="0"/>
              <a:t>Indian            1.42               1.50                1.35</a:t>
            </a:r>
          </a:p>
          <a:p>
            <a:pPr algn="l"/>
            <a:r>
              <a:rPr lang="en-GB" sz="2400" dirty="0" smtClean="0"/>
              <a:t>(Dept. for Work and Pensions, Ethnic Penalties in the labour market: Employers and discrimination, p.28 (2006))</a:t>
            </a:r>
            <a:endParaRPr lang="en-GB" sz="2400" dirty="0"/>
          </a:p>
        </p:txBody>
      </p:sp>
      <p:pic>
        <p:nvPicPr>
          <p:cNvPr id="4" name="Picture 3"/>
          <p:cNvPicPr/>
          <p:nvPr/>
        </p:nvPicPr>
        <p:blipFill>
          <a:blip r:embed="rId2" cstate="print"/>
          <a:srcRect/>
          <a:stretch>
            <a:fillRect/>
          </a:stretch>
        </p:blipFill>
        <p:spPr bwMode="auto">
          <a:xfrm>
            <a:off x="4355976" y="5805264"/>
            <a:ext cx="1080120" cy="864096"/>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55576" y="260648"/>
            <a:ext cx="6480048" cy="2301240"/>
          </a:xfrm>
        </p:spPr>
        <p:txBody>
          <a:bodyPr>
            <a:normAutofit/>
          </a:bodyPr>
          <a:lstStyle/>
          <a:p>
            <a:pPr algn="ctr"/>
            <a:r>
              <a:rPr lang="en-GB" sz="3200" dirty="0" smtClean="0"/>
              <a:t>unemployment statistics for ethnic minorities in Northampton</a:t>
            </a:r>
            <a:endParaRPr lang="en-GB" sz="3200" dirty="0"/>
          </a:p>
        </p:txBody>
      </p:sp>
      <p:sp>
        <p:nvSpPr>
          <p:cNvPr id="3" name="Subtitle 2"/>
          <p:cNvSpPr>
            <a:spLocks noGrp="1"/>
          </p:cNvSpPr>
          <p:nvPr>
            <p:ph type="subTitle" idx="1"/>
          </p:nvPr>
        </p:nvSpPr>
        <p:spPr>
          <a:xfrm>
            <a:off x="827584" y="2132856"/>
            <a:ext cx="6480048" cy="3168352"/>
          </a:xfrm>
        </p:spPr>
        <p:txBody>
          <a:bodyPr>
            <a:noAutofit/>
          </a:bodyPr>
          <a:lstStyle/>
          <a:p>
            <a:pPr algn="ctr"/>
            <a:r>
              <a:rPr lang="en-GB" sz="2400" dirty="0" smtClean="0"/>
              <a:t>Ratio of greater likelihood of being unemployed for ethnic minorities in Northampton (x:1): </a:t>
            </a:r>
          </a:p>
          <a:p>
            <a:pPr algn="l"/>
            <a:r>
              <a:rPr lang="en-GB" sz="2400" dirty="0" smtClean="0"/>
              <a:t>Caribbean                    2.79</a:t>
            </a:r>
          </a:p>
          <a:p>
            <a:pPr algn="l"/>
            <a:r>
              <a:rPr lang="en-GB" sz="2400" dirty="0" smtClean="0"/>
              <a:t>Black (all categories)   1.66</a:t>
            </a:r>
          </a:p>
          <a:p>
            <a:pPr algn="l"/>
            <a:r>
              <a:rPr lang="en-GB" sz="2400" dirty="0" smtClean="0"/>
              <a:t>Bangladeshi                 1.42</a:t>
            </a:r>
          </a:p>
          <a:p>
            <a:pPr algn="l"/>
            <a:r>
              <a:rPr lang="en-GB" sz="2400" dirty="0" smtClean="0"/>
              <a:t>Indian                           0.32</a:t>
            </a:r>
          </a:p>
          <a:p>
            <a:pPr algn="l"/>
            <a:r>
              <a:rPr lang="en-GB" sz="2400" dirty="0" smtClean="0"/>
              <a:t>(Job Centre Plus data, December 2012)</a:t>
            </a:r>
            <a:endParaRPr lang="en-GB" sz="2400" dirty="0"/>
          </a:p>
        </p:txBody>
      </p:sp>
      <p:pic>
        <p:nvPicPr>
          <p:cNvPr id="4" name="Picture 3"/>
          <p:cNvPicPr/>
          <p:nvPr/>
        </p:nvPicPr>
        <p:blipFill>
          <a:blip r:embed="rId2" cstate="print"/>
          <a:srcRect/>
          <a:stretch>
            <a:fillRect/>
          </a:stretch>
        </p:blipFill>
        <p:spPr bwMode="auto">
          <a:xfrm>
            <a:off x="4355976" y="5805264"/>
            <a:ext cx="1080120" cy="864096"/>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55576" y="260648"/>
            <a:ext cx="6480048" cy="2301240"/>
          </a:xfrm>
        </p:spPr>
        <p:txBody>
          <a:bodyPr>
            <a:normAutofit/>
          </a:bodyPr>
          <a:lstStyle/>
          <a:p>
            <a:pPr algn="ctr"/>
            <a:r>
              <a:rPr lang="en-GB" sz="3200" dirty="0" smtClean="0"/>
              <a:t>unemployment statistics for ethnic minorities in Northampton</a:t>
            </a:r>
            <a:endParaRPr lang="en-GB" sz="3200" dirty="0"/>
          </a:p>
        </p:txBody>
      </p:sp>
      <p:sp>
        <p:nvSpPr>
          <p:cNvPr id="3" name="Subtitle 2"/>
          <p:cNvSpPr>
            <a:spLocks noGrp="1"/>
          </p:cNvSpPr>
          <p:nvPr>
            <p:ph type="subTitle" idx="1"/>
          </p:nvPr>
        </p:nvSpPr>
        <p:spPr>
          <a:xfrm>
            <a:off x="827584" y="2132856"/>
            <a:ext cx="6480048" cy="3168352"/>
          </a:xfrm>
        </p:spPr>
        <p:txBody>
          <a:bodyPr>
            <a:noAutofit/>
          </a:bodyPr>
          <a:lstStyle/>
          <a:p>
            <a:pPr algn="ctr"/>
            <a:r>
              <a:rPr lang="en-GB" dirty="0" smtClean="0"/>
              <a:t>Lack of knowledge of the state of unemployment for minority ethnic people: </a:t>
            </a:r>
          </a:p>
          <a:p>
            <a:pPr algn="l">
              <a:buFont typeface="Arial" pitchFamily="34" charset="0"/>
              <a:buChar char="•"/>
            </a:pPr>
            <a:r>
              <a:rPr lang="en-GB" dirty="0" smtClean="0"/>
              <a:t>Ethnic statistics for Mandatory Work Activity are not collected according to Job Centre Plus </a:t>
            </a:r>
          </a:p>
          <a:p>
            <a:pPr algn="l">
              <a:buFont typeface="Arial" pitchFamily="34" charset="0"/>
              <a:buChar char="•"/>
            </a:pPr>
            <a:r>
              <a:rPr lang="en-GB" dirty="0" smtClean="0"/>
              <a:t>According to the Mandatory Work Activity: Equality Impact Assessment produced in March 2011 Black JSA recipients were 2.5 times more likely to be placed on MWA  than White JSA recipients</a:t>
            </a:r>
          </a:p>
          <a:p>
            <a:pPr algn="l">
              <a:buFont typeface="Arial" pitchFamily="34" charset="0"/>
              <a:buChar char="•"/>
            </a:pPr>
            <a:r>
              <a:rPr lang="en-GB" dirty="0" smtClean="0"/>
              <a:t>Asian JSA recipients were 2.2 times more likely than White JSA recipients.  </a:t>
            </a:r>
            <a:endParaRPr lang="en-GB" dirty="0"/>
          </a:p>
        </p:txBody>
      </p:sp>
      <p:pic>
        <p:nvPicPr>
          <p:cNvPr id="4" name="Picture 3"/>
          <p:cNvPicPr/>
          <p:nvPr/>
        </p:nvPicPr>
        <p:blipFill>
          <a:blip r:embed="rId2" cstate="print"/>
          <a:srcRect/>
          <a:stretch>
            <a:fillRect/>
          </a:stretch>
        </p:blipFill>
        <p:spPr bwMode="auto">
          <a:xfrm>
            <a:off x="4355976" y="5805264"/>
            <a:ext cx="1080120" cy="864096"/>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55576" y="260648"/>
            <a:ext cx="6480048" cy="2301240"/>
          </a:xfrm>
        </p:spPr>
        <p:txBody>
          <a:bodyPr>
            <a:normAutofit/>
          </a:bodyPr>
          <a:lstStyle/>
          <a:p>
            <a:pPr algn="ctr"/>
            <a:r>
              <a:rPr lang="en-GB" sz="3200" dirty="0" smtClean="0"/>
              <a:t>unemployment statistics for ethnic minorities in Northampton</a:t>
            </a:r>
            <a:endParaRPr lang="en-GB" sz="3200" dirty="0"/>
          </a:p>
        </p:txBody>
      </p:sp>
      <p:sp>
        <p:nvSpPr>
          <p:cNvPr id="3" name="Subtitle 2"/>
          <p:cNvSpPr>
            <a:spLocks noGrp="1"/>
          </p:cNvSpPr>
          <p:nvPr>
            <p:ph type="subTitle" idx="1"/>
          </p:nvPr>
        </p:nvSpPr>
        <p:spPr>
          <a:xfrm>
            <a:off x="827584" y="2132856"/>
            <a:ext cx="6480048" cy="2448272"/>
          </a:xfrm>
        </p:spPr>
        <p:txBody>
          <a:bodyPr>
            <a:noAutofit/>
          </a:bodyPr>
          <a:lstStyle/>
          <a:p>
            <a:pPr algn="ctr"/>
            <a:r>
              <a:rPr lang="en-GB" sz="3600" dirty="0" smtClean="0"/>
              <a:t>If Job Centre Plus knew of inequality in MWA practice, why has this data not been collected post-March 2011?  </a:t>
            </a:r>
            <a:endParaRPr lang="en-GB" sz="3600" dirty="0"/>
          </a:p>
        </p:txBody>
      </p:sp>
      <p:pic>
        <p:nvPicPr>
          <p:cNvPr id="4" name="Picture 3"/>
          <p:cNvPicPr/>
          <p:nvPr/>
        </p:nvPicPr>
        <p:blipFill>
          <a:blip r:embed="rId2" cstate="print"/>
          <a:srcRect/>
          <a:stretch>
            <a:fillRect/>
          </a:stretch>
        </p:blipFill>
        <p:spPr bwMode="auto">
          <a:xfrm>
            <a:off x="4355976" y="5805264"/>
            <a:ext cx="1080120" cy="864096"/>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55576" y="260648"/>
            <a:ext cx="6480048" cy="2301240"/>
          </a:xfrm>
        </p:spPr>
        <p:txBody>
          <a:bodyPr>
            <a:normAutofit/>
          </a:bodyPr>
          <a:lstStyle/>
          <a:p>
            <a:pPr algn="ctr"/>
            <a:r>
              <a:rPr lang="en-GB" sz="3200" dirty="0" smtClean="0"/>
              <a:t>Obstacles to hiring minority ethnic people: employer and decision maker prejudice:</a:t>
            </a:r>
            <a:endParaRPr lang="en-GB" sz="3200" dirty="0"/>
          </a:p>
        </p:txBody>
      </p:sp>
      <p:sp>
        <p:nvSpPr>
          <p:cNvPr id="3" name="Subtitle 2"/>
          <p:cNvSpPr>
            <a:spLocks noGrp="1"/>
          </p:cNvSpPr>
          <p:nvPr>
            <p:ph type="subTitle" idx="1"/>
          </p:nvPr>
        </p:nvSpPr>
        <p:spPr>
          <a:xfrm>
            <a:off x="1043608" y="2924944"/>
            <a:ext cx="6480048" cy="3384376"/>
          </a:xfrm>
        </p:spPr>
        <p:txBody>
          <a:bodyPr>
            <a:noAutofit/>
          </a:bodyPr>
          <a:lstStyle/>
          <a:p>
            <a:pPr algn="ctr"/>
            <a:r>
              <a:rPr lang="en-GB" dirty="0" smtClean="0"/>
              <a:t>Self-reported prejudice amongst White respondents (employees and employers):</a:t>
            </a:r>
          </a:p>
          <a:p>
            <a:pPr algn="l"/>
            <a:r>
              <a:rPr lang="en-GB" dirty="0" smtClean="0"/>
              <a:t>                       1983        1994         2002</a:t>
            </a:r>
          </a:p>
          <a:p>
            <a:pPr algn="l"/>
            <a:r>
              <a:rPr lang="en-GB" dirty="0" smtClean="0"/>
              <a:t>Men                  42%        43%           38%</a:t>
            </a:r>
          </a:p>
          <a:p>
            <a:pPr algn="l"/>
            <a:r>
              <a:rPr lang="en-GB" dirty="0" smtClean="0"/>
              <a:t>Women             38%        32%           24%</a:t>
            </a:r>
          </a:p>
          <a:p>
            <a:pPr algn="l"/>
            <a:endParaRPr lang="en-GB" dirty="0" smtClean="0"/>
          </a:p>
          <a:p>
            <a:pPr algn="l"/>
            <a:r>
              <a:rPr lang="en-GB" dirty="0" smtClean="0"/>
              <a:t>(Dept. for Work and Pensions, Ethnic Penalties in the labour market: Employers and discrimination, p.61 (2006))</a:t>
            </a:r>
          </a:p>
          <a:p>
            <a:pPr algn="l"/>
            <a:endParaRPr lang="en-GB" sz="2400" dirty="0" smtClean="0"/>
          </a:p>
          <a:p>
            <a:pPr algn="ctr"/>
            <a:endParaRPr lang="en-GB" sz="3600" dirty="0"/>
          </a:p>
        </p:txBody>
      </p:sp>
      <p:pic>
        <p:nvPicPr>
          <p:cNvPr id="4" name="Picture 3"/>
          <p:cNvPicPr/>
          <p:nvPr/>
        </p:nvPicPr>
        <p:blipFill>
          <a:blip r:embed="rId2" cstate="print"/>
          <a:srcRect/>
          <a:stretch>
            <a:fillRect/>
          </a:stretch>
        </p:blipFill>
        <p:spPr bwMode="auto">
          <a:xfrm>
            <a:off x="4355976" y="5805264"/>
            <a:ext cx="1080120" cy="864096"/>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55576" y="260648"/>
            <a:ext cx="6480048" cy="2301240"/>
          </a:xfrm>
        </p:spPr>
        <p:txBody>
          <a:bodyPr>
            <a:normAutofit/>
          </a:bodyPr>
          <a:lstStyle/>
          <a:p>
            <a:pPr algn="ctr"/>
            <a:r>
              <a:rPr lang="en-GB" sz="3200" dirty="0" smtClean="0"/>
              <a:t>Qualifications of Ethnic minorities in Britain</a:t>
            </a:r>
            <a:endParaRPr lang="en-GB" sz="3200" dirty="0"/>
          </a:p>
        </p:txBody>
      </p:sp>
      <p:sp>
        <p:nvSpPr>
          <p:cNvPr id="3" name="Subtitle 2"/>
          <p:cNvSpPr>
            <a:spLocks noGrp="1"/>
          </p:cNvSpPr>
          <p:nvPr>
            <p:ph type="subTitle" idx="1"/>
          </p:nvPr>
        </p:nvSpPr>
        <p:spPr>
          <a:xfrm>
            <a:off x="1043608" y="1772816"/>
            <a:ext cx="6480048" cy="3816424"/>
          </a:xfrm>
        </p:spPr>
        <p:txBody>
          <a:bodyPr>
            <a:noAutofit/>
          </a:bodyPr>
          <a:lstStyle/>
          <a:p>
            <a:pPr algn="ctr"/>
            <a:r>
              <a:rPr lang="en-GB" dirty="0" smtClean="0"/>
              <a:t>Percentage of ethnic minorities with degree level qualifications, men 21-64 years old (2006):</a:t>
            </a:r>
          </a:p>
          <a:p>
            <a:pPr algn="ctr"/>
            <a:endParaRPr lang="en-GB" dirty="0" smtClean="0"/>
          </a:p>
          <a:p>
            <a:pPr algn="l"/>
            <a:r>
              <a:rPr lang="en-GB" dirty="0" smtClean="0"/>
              <a:t>Black Caribbean                12.5%</a:t>
            </a:r>
          </a:p>
          <a:p>
            <a:pPr algn="l"/>
            <a:r>
              <a:rPr lang="en-GB" dirty="0" smtClean="0"/>
              <a:t>Black African                      45.7%</a:t>
            </a:r>
          </a:p>
          <a:p>
            <a:pPr algn="l"/>
            <a:r>
              <a:rPr lang="en-GB" dirty="0" smtClean="0"/>
              <a:t>Indian                                  44.1%</a:t>
            </a:r>
          </a:p>
          <a:p>
            <a:pPr algn="l"/>
            <a:r>
              <a:rPr lang="en-GB" dirty="0" smtClean="0"/>
              <a:t>Pakistani/Bangladeshi        28.1%</a:t>
            </a:r>
          </a:p>
          <a:p>
            <a:pPr algn="l"/>
            <a:r>
              <a:rPr lang="en-GB" dirty="0" smtClean="0"/>
              <a:t>Chinese                               51.6%</a:t>
            </a:r>
          </a:p>
          <a:p>
            <a:pPr algn="l"/>
            <a:r>
              <a:rPr lang="en-GB" dirty="0" smtClean="0"/>
              <a:t>White British                       17.5%</a:t>
            </a:r>
          </a:p>
          <a:p>
            <a:pPr algn="l"/>
            <a:r>
              <a:rPr lang="en-GB" dirty="0" smtClean="0"/>
              <a:t>(Heath and Li, </a:t>
            </a:r>
            <a:r>
              <a:rPr lang="en-GB" i="1" dirty="0" smtClean="0"/>
              <a:t>Measuring the size of the employer contribution to the ethnic minority employment gap</a:t>
            </a:r>
            <a:r>
              <a:rPr lang="en-GB" dirty="0" smtClean="0"/>
              <a:t>, p.18)</a:t>
            </a:r>
            <a:endParaRPr lang="en-GB" sz="3600" dirty="0"/>
          </a:p>
        </p:txBody>
      </p:sp>
      <p:pic>
        <p:nvPicPr>
          <p:cNvPr id="4" name="Picture 3"/>
          <p:cNvPicPr/>
          <p:nvPr/>
        </p:nvPicPr>
        <p:blipFill>
          <a:blip r:embed="rId2" cstate="print"/>
          <a:srcRect/>
          <a:stretch>
            <a:fillRect/>
          </a:stretch>
        </p:blipFill>
        <p:spPr bwMode="auto">
          <a:xfrm>
            <a:off x="4355976" y="5805264"/>
            <a:ext cx="1080120" cy="864096"/>
          </a:xfrm>
          <a:prstGeom prst="rect">
            <a:avLst/>
          </a:prstGeom>
          <a:noFill/>
          <a:ln w="9525">
            <a:noFill/>
            <a:miter lim="800000"/>
            <a:headEnd/>
            <a:tailEnd/>
          </a:ln>
        </p:spPr>
      </p:pic>
    </p:spTree>
  </p:cSld>
  <p:clrMapOvr>
    <a:masterClrMapping/>
  </p:clrMapOvr>
</p:sld>
</file>

<file path=ppt/theme/theme1.xml><?xml version="1.0" encoding="utf-8"?>
<a:theme xmlns:a="http://schemas.openxmlformats.org/drawingml/2006/main" name="Technic">
  <a:themeElements>
    <a:clrScheme name="Technic">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Technic">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201</TotalTime>
  <Words>1729</Words>
  <Application>Microsoft Office PowerPoint</Application>
  <PresentationFormat>On-screen Show (4:3)</PresentationFormat>
  <Paragraphs>194</Paragraphs>
  <Slides>30</Slides>
  <Notes>0</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Technic</vt:lpstr>
      <vt:lpstr>The local state of (un)employment and ethnicity in Northampton </vt:lpstr>
      <vt:lpstr>introduction</vt:lpstr>
      <vt:lpstr>Historical unemployment statistics for ethnic minorities in Britain</vt:lpstr>
      <vt:lpstr>Historical unemployment statistics for ethnic minorities in Britain</vt:lpstr>
      <vt:lpstr>unemployment statistics for ethnic minorities in Northampton</vt:lpstr>
      <vt:lpstr>unemployment statistics for ethnic minorities in Northampton</vt:lpstr>
      <vt:lpstr>unemployment statistics for ethnic minorities in Northampton</vt:lpstr>
      <vt:lpstr>Obstacles to hiring minority ethnic people: employer and decision maker prejudice:</vt:lpstr>
      <vt:lpstr>Qualifications of Ethnic minorities in Britain</vt:lpstr>
      <vt:lpstr>Qualifications of Ethnic minorities in Britain</vt:lpstr>
      <vt:lpstr>Qualifications of Ethnic minorities in Britain</vt:lpstr>
      <vt:lpstr>Qualifications of Ethnic minorities in Britain</vt:lpstr>
      <vt:lpstr>Qualifications of Ethnic minorities in Britain</vt:lpstr>
      <vt:lpstr>Local state of ethnic minority employment lack of success</vt:lpstr>
      <vt:lpstr>Northampton college ethnicity data of applicants, interviewees and appointees, 2008-2013</vt:lpstr>
      <vt:lpstr>Northampton college ethnicity data of applicants, interviewees and appointees, 2008-2013</vt:lpstr>
      <vt:lpstr>Northampton college ethnicity data of applicants, interviewees and appointees, 2008-2013</vt:lpstr>
      <vt:lpstr>Northampton college ethnicity data of applicants, interviewees and appointees, 2008-2013</vt:lpstr>
      <vt:lpstr>Northampton General hospital</vt:lpstr>
      <vt:lpstr>Northamptonshire probation trust</vt:lpstr>
      <vt:lpstr>University of Northampton</vt:lpstr>
      <vt:lpstr>University of Northampton</vt:lpstr>
      <vt:lpstr>University of Northampton</vt:lpstr>
      <vt:lpstr>University of Northampton</vt:lpstr>
      <vt:lpstr>University of Northampton</vt:lpstr>
      <vt:lpstr>University of Northampton</vt:lpstr>
      <vt:lpstr>Tresham college of further and  higher education</vt:lpstr>
      <vt:lpstr>Potential solutions to solve local disparities in ethnic minority employment</vt:lpstr>
      <vt:lpstr>Potential solutions to solve local disparities in ethnic minority employment</vt:lpstr>
      <vt:lpstr>Do you have Any questions?   Would you like to make any comments or suggestions?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local state of (un)employment and ethnicity in Northampton</dc:title>
  <dc:creator>George Watley</dc:creator>
  <cp:lastModifiedBy>George Watley</cp:lastModifiedBy>
  <cp:revision>41</cp:revision>
  <dcterms:created xsi:type="dcterms:W3CDTF">2013-05-22T10:15:07Z</dcterms:created>
  <dcterms:modified xsi:type="dcterms:W3CDTF">2013-05-23T15:20:17Z</dcterms:modified>
</cp:coreProperties>
</file>