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</p:sldIdLst>
  <p:sldSz cx="9144000" cy="6858000"/>
  <p:notesSz cx="6858000" cy="9144000"/>
  <p:defaultTextStyle>
    <a:lvl1pPr>
      <a:defRPr>
        <a:latin typeface="Verdana"/>
        <a:ea typeface="Verdana"/>
        <a:cs typeface="Verdana"/>
        <a:sym typeface="Verdana"/>
      </a:defRPr>
    </a:lvl1pPr>
    <a:lvl2pPr indent="457200">
      <a:defRPr>
        <a:latin typeface="Verdana"/>
        <a:ea typeface="Verdana"/>
        <a:cs typeface="Verdana"/>
        <a:sym typeface="Verdana"/>
      </a:defRPr>
    </a:lvl2pPr>
    <a:lvl3pPr indent="914400">
      <a:defRPr>
        <a:latin typeface="Verdana"/>
        <a:ea typeface="Verdana"/>
        <a:cs typeface="Verdana"/>
        <a:sym typeface="Verdana"/>
      </a:defRPr>
    </a:lvl3pPr>
    <a:lvl4pPr indent="1371600">
      <a:defRPr>
        <a:latin typeface="Verdana"/>
        <a:ea typeface="Verdana"/>
        <a:cs typeface="Verdana"/>
        <a:sym typeface="Verdana"/>
      </a:defRPr>
    </a:lvl4pPr>
    <a:lvl5pPr indent="1828800">
      <a:defRPr>
        <a:latin typeface="Verdana"/>
        <a:ea typeface="Verdana"/>
        <a:cs typeface="Verdana"/>
        <a:sym typeface="Verdana"/>
      </a:defRPr>
    </a:lvl5pPr>
    <a:lvl6pPr>
      <a:defRPr>
        <a:latin typeface="Verdana"/>
        <a:ea typeface="Verdana"/>
        <a:cs typeface="Verdana"/>
        <a:sym typeface="Verdana"/>
      </a:defRPr>
    </a:lvl6pPr>
    <a:lvl7pPr>
      <a:defRPr>
        <a:latin typeface="Verdana"/>
        <a:ea typeface="Verdana"/>
        <a:cs typeface="Verdana"/>
        <a:sym typeface="Verdana"/>
      </a:defRPr>
    </a:lvl7pPr>
    <a:lvl8pPr>
      <a:defRPr>
        <a:latin typeface="Verdana"/>
        <a:ea typeface="Verdana"/>
        <a:cs typeface="Verdana"/>
        <a:sym typeface="Verdana"/>
      </a:defRPr>
    </a:lvl8pPr>
    <a:lvl9pPr>
      <a:defRPr>
        <a:latin typeface="Verdana"/>
        <a:ea typeface="Verdana"/>
        <a:cs typeface="Verdana"/>
        <a:sym typeface="Verdan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7F3F4"/>
          </a:solidFill>
        </a:fill>
      </a:tcStyle>
    </a:wholeTbl>
    <a:band2H>
      <a:tcTxStyle b="def" i="def"/>
      <a:tcStyle>
        <a:tcBdr/>
        <a:fill>
          <a:solidFill>
            <a:srgbClr val="F3F9FA"/>
          </a:solidFill>
        </a:fill>
      </a:tcStyle>
    </a:band2H>
    <a:firstCol>
      <a:tcTxStyle b="on" i="on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firstCol>
    <a:lastRow>
      <a:tcTxStyle b="on" i="on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lastRow>
    <a:firstRow>
      <a:tcTxStyle b="on" i="on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DA"/>
          </a:solidFill>
        </a:fill>
      </a:tcStyle>
    </a:wholeTbl>
    <a:band2H>
      <a:tcTxStyle b="def" i="def"/>
      <a:tcStyle>
        <a:tcBdr/>
        <a:fill>
          <a:solidFill>
            <a:srgbClr val="E7E7ED"/>
          </a:solidFill>
        </a:fill>
      </a:tcStyle>
    </a:band2H>
    <a:firstCol>
      <a:tcTxStyle b="on" i="on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8B"/>
          </a:solidFill>
        </a:fill>
      </a:tcStyle>
    </a:firstCol>
    <a:lastRow>
      <a:tcTxStyle b="on" i="on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8B"/>
          </a:solidFill>
        </a:fill>
      </a:tcStyle>
    </a:lastRow>
    <a:firstRow>
      <a:tcTxStyle b="on" i="on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8B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BE0E3"/>
          </a:solidFill>
        </a:fill>
      </a:tcStyle>
    </a:firstCol>
    <a:lastRow>
      <a:tcTxStyle b="on" i="on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BE0E3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7" name="Shape 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
</file>

<file path=ppt/notesSlides/_rels/notesSlide2.xml.rels><?xml version="1.0" encoding="UTF-8" standalone="yes"?>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
</file>

<file path=ppt/notesSlides/_rels/notesSlide3.xml.rels><?xml version="1.0" encoding="UTF-8" standalone="yes"?>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r>
              <a:rPr sz="1200">
                <a:latin typeface="Times New Roman"/>
                <a:ea typeface="Times New Roman"/>
                <a:cs typeface="Times New Roman"/>
                <a:sym typeface="Times New Roman"/>
              </a:rPr>
              <a:t>Gap = ability to reflect and feed forward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r>
              <a:rPr sz="1200">
                <a:latin typeface="Times New Roman"/>
                <a:ea typeface="Times New Roman"/>
                <a:cs typeface="Times New Roman"/>
                <a:sym typeface="Times New Roman"/>
              </a:rPr>
              <a:t>Blogging easy, time, identified students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4" name="Shape 3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r>
              <a:rPr i="1" sz="1200">
                <a:latin typeface="Times New Roman"/>
                <a:ea typeface="Times New Roman"/>
                <a:cs typeface="Times New Roman"/>
                <a:sym typeface="Times New Roman"/>
              </a:rPr>
              <a:t>user </a:t>
            </a:r>
            <a:r>
              <a:rPr sz="1200">
                <a:latin typeface="Times New Roman"/>
                <a:ea typeface="Times New Roman"/>
                <a:cs typeface="Times New Roman"/>
                <a:sym typeface="Times New Roman"/>
              </a:rPr>
              <a:t>perspective to make something easier to use and improve communication. </a:t>
            </a:r>
            <a:r>
              <a:rPr i="1" sz="1200">
                <a:latin typeface="Times New Roman"/>
                <a:ea typeface="Times New Roman"/>
                <a:cs typeface="Times New Roman"/>
                <a:sym typeface="Times New Roman"/>
              </a:rPr>
              <a:t>Maintenance based (structure or style) and performance based ( can it be done quicker?)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58" name="Shape 5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r>
              <a:rPr sz="1200">
                <a:latin typeface="Times New Roman"/>
                <a:ea typeface="Times New Roman"/>
                <a:cs typeface="Times New Roman"/>
                <a:sym typeface="Times New Roman"/>
              </a:rPr>
              <a:t>Getting together to write brief, communicate with employer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r>
              <a:rPr sz="1200">
                <a:latin typeface="Times New Roman"/>
                <a:ea typeface="Times New Roman"/>
                <a:cs typeface="Times New Roman"/>
                <a:sym typeface="Times New Roman"/>
              </a:rPr>
              <a:t>Student groups – problems with recruitment, small numbers, language barriers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r>
              <a:rPr sz="1200">
                <a:latin typeface="Times New Roman"/>
                <a:ea typeface="Times New Roman"/>
                <a:cs typeface="Times New Roman"/>
                <a:sym typeface="Times New Roman"/>
              </a:rPr>
              <a:t>Students had learned different programming languages to what the team uses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owerpoint presentation background.jpeg" descr="powerpoint presentation background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9588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/>
          <p:nvPr>
            <p:ph type="sldNum" sz="quarter" idx="2"/>
          </p:nvPr>
        </p:nvSpPr>
        <p:spPr>
          <a:xfrm>
            <a:off x="6553200" y="6245225"/>
            <a:ext cx="2133600" cy="3073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defRPr sz="1400"/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</p:sldLayoutIdLst>
  <p:transition spd="med" advClick="1"/>
  <p:txStyles>
    <p:titleStyle>
      <a:lvl1pPr algn="ctr">
        <a:defRPr sz="2800">
          <a:latin typeface="Verdana Bold"/>
          <a:ea typeface="Verdana Bold"/>
          <a:cs typeface="Verdana Bold"/>
          <a:sym typeface="Verdana Bold"/>
        </a:defRPr>
      </a:lvl1pPr>
      <a:lvl2pPr algn="ctr">
        <a:defRPr sz="2800">
          <a:latin typeface="Verdana Bold"/>
          <a:ea typeface="Verdana Bold"/>
          <a:cs typeface="Verdana Bold"/>
          <a:sym typeface="Verdana Bold"/>
        </a:defRPr>
      </a:lvl2pPr>
      <a:lvl3pPr algn="ctr">
        <a:defRPr sz="2800">
          <a:latin typeface="Verdana Bold"/>
          <a:ea typeface="Verdana Bold"/>
          <a:cs typeface="Verdana Bold"/>
          <a:sym typeface="Verdana Bold"/>
        </a:defRPr>
      </a:lvl3pPr>
      <a:lvl4pPr algn="ctr">
        <a:defRPr sz="2800">
          <a:latin typeface="Verdana Bold"/>
          <a:ea typeface="Verdana Bold"/>
          <a:cs typeface="Verdana Bold"/>
          <a:sym typeface="Verdana Bold"/>
        </a:defRPr>
      </a:lvl4pPr>
      <a:lvl5pPr algn="ctr">
        <a:defRPr sz="2800">
          <a:latin typeface="Verdana Bold"/>
          <a:ea typeface="Verdana Bold"/>
          <a:cs typeface="Verdana Bold"/>
          <a:sym typeface="Verdana Bold"/>
        </a:defRPr>
      </a:lvl5pPr>
      <a:lvl6pPr indent="457200" algn="ctr">
        <a:defRPr sz="2800">
          <a:latin typeface="Verdana Bold"/>
          <a:ea typeface="Verdana Bold"/>
          <a:cs typeface="Verdana Bold"/>
          <a:sym typeface="Verdana Bold"/>
        </a:defRPr>
      </a:lvl6pPr>
      <a:lvl7pPr indent="914400" algn="ctr">
        <a:defRPr sz="2800">
          <a:latin typeface="Verdana Bold"/>
          <a:ea typeface="Verdana Bold"/>
          <a:cs typeface="Verdana Bold"/>
          <a:sym typeface="Verdana Bold"/>
        </a:defRPr>
      </a:lvl7pPr>
      <a:lvl8pPr indent="1371600" algn="ctr">
        <a:defRPr sz="2800">
          <a:latin typeface="Verdana Bold"/>
          <a:ea typeface="Verdana Bold"/>
          <a:cs typeface="Verdana Bold"/>
          <a:sym typeface="Verdana Bold"/>
        </a:defRPr>
      </a:lvl8pPr>
      <a:lvl9pPr indent="1828800" algn="ctr">
        <a:defRPr sz="2800">
          <a:latin typeface="Verdana Bold"/>
          <a:ea typeface="Verdana Bold"/>
          <a:cs typeface="Verdana Bold"/>
          <a:sym typeface="Verdana Bold"/>
        </a:defRPr>
      </a:lvl9pPr>
    </p:titleStyle>
    <p:bodyStyle>
      <a:lvl1pPr marL="342900" indent="-342900">
        <a:spcBef>
          <a:spcPts val="800"/>
        </a:spcBef>
        <a:buSzPct val="100000"/>
        <a:buChar char="»"/>
        <a:defRPr sz="2000">
          <a:latin typeface="Verdana"/>
          <a:ea typeface="Verdana"/>
          <a:cs typeface="Verdana"/>
          <a:sym typeface="Verdana"/>
        </a:defRPr>
      </a:lvl1pPr>
      <a:lvl2pPr marL="774700" indent="-317500">
        <a:spcBef>
          <a:spcPts val="800"/>
        </a:spcBef>
        <a:buSzPct val="100000"/>
        <a:buChar char="–"/>
        <a:defRPr sz="2000">
          <a:latin typeface="Verdana"/>
          <a:ea typeface="Verdana"/>
          <a:cs typeface="Verdana"/>
          <a:sym typeface="Verdana"/>
        </a:defRPr>
      </a:lvl2pPr>
      <a:lvl3pPr marL="1168400" indent="-254000">
        <a:spcBef>
          <a:spcPts val="800"/>
        </a:spcBef>
        <a:buSzPct val="100000"/>
        <a:buChar char="•"/>
        <a:defRPr sz="2000">
          <a:latin typeface="Verdana"/>
          <a:ea typeface="Verdana"/>
          <a:cs typeface="Verdana"/>
          <a:sym typeface="Verdana"/>
        </a:defRPr>
      </a:lvl3pPr>
      <a:lvl4pPr marL="1625600" indent="-254000">
        <a:spcBef>
          <a:spcPts val="800"/>
        </a:spcBef>
        <a:buSzPct val="100000"/>
        <a:buChar char="–"/>
        <a:defRPr sz="2000">
          <a:latin typeface="Verdana"/>
          <a:ea typeface="Verdana"/>
          <a:cs typeface="Verdana"/>
          <a:sym typeface="Verdana"/>
        </a:defRPr>
      </a:lvl4pPr>
      <a:lvl5pPr marL="2082800" indent="-254000">
        <a:spcBef>
          <a:spcPts val="800"/>
        </a:spcBef>
        <a:buSzPct val="100000"/>
        <a:buChar char="»"/>
        <a:defRPr sz="2000">
          <a:latin typeface="Verdana"/>
          <a:ea typeface="Verdana"/>
          <a:cs typeface="Verdana"/>
          <a:sym typeface="Verdana"/>
        </a:defRPr>
      </a:lvl5pPr>
      <a:lvl6pPr marL="2540000" indent="-254000">
        <a:spcBef>
          <a:spcPts val="800"/>
        </a:spcBef>
        <a:buSzPct val="100000"/>
        <a:buChar char="•"/>
        <a:defRPr sz="2000">
          <a:latin typeface="Verdana"/>
          <a:ea typeface="Verdana"/>
          <a:cs typeface="Verdana"/>
          <a:sym typeface="Verdana"/>
        </a:defRPr>
      </a:lvl6pPr>
      <a:lvl7pPr marL="2997200" indent="-254000">
        <a:spcBef>
          <a:spcPts val="800"/>
        </a:spcBef>
        <a:buSzPct val="100000"/>
        <a:buChar char="•"/>
        <a:defRPr sz="2000">
          <a:latin typeface="Verdana"/>
          <a:ea typeface="Verdana"/>
          <a:cs typeface="Verdana"/>
          <a:sym typeface="Verdana"/>
        </a:defRPr>
      </a:lvl7pPr>
      <a:lvl8pPr marL="3454400" indent="-254000">
        <a:spcBef>
          <a:spcPts val="800"/>
        </a:spcBef>
        <a:buSzPct val="100000"/>
        <a:buChar char="•"/>
        <a:defRPr sz="2000">
          <a:latin typeface="Verdana"/>
          <a:ea typeface="Verdana"/>
          <a:cs typeface="Verdana"/>
          <a:sym typeface="Verdana"/>
        </a:defRPr>
      </a:lvl8pPr>
      <a:lvl9pPr marL="3911600" indent="-254000">
        <a:spcBef>
          <a:spcPts val="800"/>
        </a:spcBef>
        <a:buSzPct val="100000"/>
        <a:buChar char="•"/>
        <a:defRPr sz="2000">
          <a:latin typeface="Verdana"/>
          <a:ea typeface="Verdana"/>
          <a:cs typeface="Verdana"/>
          <a:sym typeface="Verdana"/>
        </a:defRPr>
      </a:lvl9pPr>
    </p:bodyStyle>
    <p:otherStyle>
      <a:lvl1pPr algn="r">
        <a:defRPr sz="1400">
          <a:solidFill>
            <a:schemeClr val="tx1"/>
          </a:solidFill>
          <a:latin typeface="+mn-lt"/>
          <a:ea typeface="+mn-ea"/>
          <a:cs typeface="+mn-cs"/>
          <a:sym typeface="Verdana"/>
        </a:defRPr>
      </a:lvl1pPr>
      <a:lvl2pPr indent="457200" algn="r">
        <a:defRPr sz="1400">
          <a:solidFill>
            <a:schemeClr val="tx1"/>
          </a:solidFill>
          <a:latin typeface="+mn-lt"/>
          <a:ea typeface="+mn-ea"/>
          <a:cs typeface="+mn-cs"/>
          <a:sym typeface="Verdana"/>
        </a:defRPr>
      </a:lvl2pPr>
      <a:lvl3pPr indent="914400" algn="r">
        <a:defRPr sz="1400">
          <a:solidFill>
            <a:schemeClr val="tx1"/>
          </a:solidFill>
          <a:latin typeface="+mn-lt"/>
          <a:ea typeface="+mn-ea"/>
          <a:cs typeface="+mn-cs"/>
          <a:sym typeface="Verdana"/>
        </a:defRPr>
      </a:lvl3pPr>
      <a:lvl4pPr indent="1371600" algn="r">
        <a:defRPr sz="1400">
          <a:solidFill>
            <a:schemeClr val="tx1"/>
          </a:solidFill>
          <a:latin typeface="+mn-lt"/>
          <a:ea typeface="+mn-ea"/>
          <a:cs typeface="+mn-cs"/>
          <a:sym typeface="Verdana"/>
        </a:defRPr>
      </a:lvl4pPr>
      <a:lvl5pPr indent="1828800" algn="r">
        <a:defRPr sz="1400">
          <a:solidFill>
            <a:schemeClr val="tx1"/>
          </a:solidFill>
          <a:latin typeface="+mn-lt"/>
          <a:ea typeface="+mn-ea"/>
          <a:cs typeface="+mn-cs"/>
          <a:sym typeface="Verdana"/>
        </a:defRPr>
      </a:lvl5pPr>
      <a:lvl6pPr algn="r">
        <a:defRPr sz="1400">
          <a:solidFill>
            <a:schemeClr val="tx1"/>
          </a:solidFill>
          <a:latin typeface="+mn-lt"/>
          <a:ea typeface="+mn-ea"/>
          <a:cs typeface="+mn-cs"/>
          <a:sym typeface="Verdana"/>
        </a:defRPr>
      </a:lvl6pPr>
      <a:lvl7pPr algn="r">
        <a:defRPr sz="1400">
          <a:solidFill>
            <a:schemeClr val="tx1"/>
          </a:solidFill>
          <a:latin typeface="+mn-lt"/>
          <a:ea typeface="+mn-ea"/>
          <a:cs typeface="+mn-cs"/>
          <a:sym typeface="Verdana"/>
        </a:defRPr>
      </a:lvl7pPr>
      <a:lvl8pPr algn="r">
        <a:defRPr sz="1400">
          <a:solidFill>
            <a:schemeClr val="tx1"/>
          </a:solidFill>
          <a:latin typeface="+mn-lt"/>
          <a:ea typeface="+mn-ea"/>
          <a:cs typeface="+mn-cs"/>
          <a:sym typeface="Verdana"/>
        </a:defRPr>
      </a:lvl8pPr>
      <a:lvl9pPr algn="r">
        <a:defRPr sz="1400">
          <a:solidFill>
            <a:schemeClr val="tx1"/>
          </a:solidFill>
          <a:latin typeface="+mn-lt"/>
          <a:ea typeface="+mn-ea"/>
          <a:cs typeface="+mn-cs"/>
          <a:sym typeface="Verdana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skillshub.northampton.ac.uk/2013/09/03/brookfields-lenses-video/" TargetMode="Externa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image" Target="../media/image1.png"/><Relationship Id="rId5" Type="http://schemas.openxmlformats.org/officeDocument/2006/relationships/image" Target="../media/image4.jpeg"/><Relationship Id="rId6" Type="http://schemas.openxmlformats.org/officeDocument/2006/relationships/image" Target="../media/image5.jpe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>
            <p:ph type="title" idx="4294967295"/>
          </p:nvPr>
        </p:nvSpPr>
        <p:spPr>
          <a:xfrm>
            <a:off x="3995737" y="5300662"/>
            <a:ext cx="4986338" cy="76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2800"/>
              <a:t>Helena Beeson</a:t>
            </a:r>
          </a:p>
        </p:txBody>
      </p:sp>
      <p:sp>
        <p:nvSpPr>
          <p:cNvPr id="10" name="Shape 10"/>
          <p:cNvSpPr/>
          <p:nvPr>
            <p:ph type="body" idx="4294967295"/>
          </p:nvPr>
        </p:nvSpPr>
        <p:spPr>
          <a:xfrm>
            <a:off x="468312" y="1412875"/>
            <a:ext cx="8229601" cy="4373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algn="ctr">
              <a:spcBef>
                <a:spcPts val="2000"/>
              </a:spcBef>
              <a:buSzTx/>
              <a:buNone/>
              <a:defRPr sz="1800"/>
            </a:pPr>
            <a:r>
              <a:rPr sz="4800"/>
              <a:t>Reflection for Scientists: </a:t>
            </a:r>
            <a:endParaRPr sz="4800"/>
          </a:p>
          <a:p>
            <a:pPr lvl="0" algn="ctr">
              <a:spcBef>
                <a:spcPts val="1800"/>
              </a:spcBef>
              <a:buSzTx/>
              <a:buNone/>
              <a:defRPr sz="1800"/>
            </a:pPr>
            <a:r>
              <a:rPr sz="4400"/>
              <a:t>a collaborative approach through university and beyond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>
            <p:ph type="title" idx="4294967295"/>
          </p:nvPr>
        </p:nvSpPr>
        <p:spPr>
          <a:xfrm>
            <a:off x="457200" y="838200"/>
            <a:ext cx="8229600" cy="76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u="sng"/>
            </a:lvl1pPr>
          </a:lstStyle>
          <a:p>
            <a:pPr lvl="0">
              <a:defRPr sz="1800" u="none"/>
            </a:pPr>
            <a:r>
              <a:rPr sz="2800" u="sng"/>
              <a:t>Dangers of not reflecting</a:t>
            </a:r>
          </a:p>
        </p:txBody>
      </p:sp>
      <p:sp>
        <p:nvSpPr>
          <p:cNvPr id="46" name="Shape 46"/>
          <p:cNvSpPr/>
          <p:nvPr>
            <p:ph type="body" idx="4294967295"/>
          </p:nvPr>
        </p:nvSpPr>
        <p:spPr>
          <a:xfrm>
            <a:off x="457200" y="1980356"/>
            <a:ext cx="8229600" cy="4373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buChar char="•"/>
              <a:defRPr sz="1800"/>
            </a:pPr>
            <a:r>
              <a:rPr sz="2000"/>
              <a:t>Repeatedly making the same mistakes </a:t>
            </a:r>
            <a:endParaRPr sz="2000"/>
          </a:p>
          <a:p>
            <a:pPr lvl="0">
              <a:buChar char="•"/>
              <a:defRPr sz="1800"/>
            </a:pPr>
            <a:endParaRPr sz="2000"/>
          </a:p>
          <a:p>
            <a:pPr lvl="0">
              <a:buChar char="•"/>
              <a:defRPr sz="1800"/>
            </a:pPr>
            <a:r>
              <a:rPr sz="2000"/>
              <a:t>Repeatedly solving the same problem over and over again.</a:t>
            </a:r>
            <a:endParaRPr sz="2000"/>
          </a:p>
          <a:p>
            <a:pPr lvl="0">
              <a:buChar char="•"/>
              <a:defRPr sz="1800"/>
            </a:pPr>
            <a:endParaRPr sz="2000"/>
          </a:p>
          <a:p>
            <a:pPr lvl="0">
              <a:buChar char="•"/>
              <a:defRPr sz="1800"/>
            </a:pPr>
            <a:r>
              <a:rPr sz="2000"/>
              <a:t>Destroys productivity and efficiency and leads to poor quality work.</a:t>
            </a:r>
            <a:endParaRPr sz="2000"/>
          </a:p>
          <a:p>
            <a:pPr lvl="0">
              <a:buChar char="•"/>
              <a:defRPr sz="1800"/>
            </a:pPr>
            <a:endParaRPr sz="2000"/>
          </a:p>
          <a:p>
            <a:pPr lvl="0">
              <a:buChar char="•"/>
              <a:defRPr sz="1800"/>
            </a:pPr>
            <a:r>
              <a:rPr sz="2000"/>
              <a:t>"An iterative, reflective approach to completing tasks almost always yields better results"</a:t>
            </a: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title" idx="4294967295"/>
          </p:nvPr>
        </p:nvSpPr>
        <p:spPr>
          <a:xfrm>
            <a:off x="457200" y="838200"/>
            <a:ext cx="8229600" cy="76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2800"/>
              <a:t>Reflective model</a:t>
            </a:r>
          </a:p>
        </p:txBody>
      </p:sp>
      <p:sp>
        <p:nvSpPr>
          <p:cNvPr id="49" name="Shape 49"/>
          <p:cNvSpPr/>
          <p:nvPr>
            <p:ph type="body" idx="4294967295"/>
          </p:nvPr>
        </p:nvSpPr>
        <p:spPr>
          <a:xfrm>
            <a:off x="468312" y="2060575"/>
            <a:ext cx="8229601" cy="26844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lnSpc>
                <a:spcPct val="150000"/>
              </a:lnSpc>
              <a:buChar char="•"/>
              <a:defRPr sz="1800"/>
            </a:pPr>
            <a:r>
              <a:rPr sz="2000"/>
              <a:t>Based on interview – 2 models chosen</a:t>
            </a:r>
            <a:endParaRPr sz="2000"/>
          </a:p>
          <a:p>
            <a:pPr lvl="0">
              <a:lnSpc>
                <a:spcPct val="150000"/>
              </a:lnSpc>
              <a:buChar char="•"/>
              <a:defRPr sz="1800"/>
            </a:pPr>
            <a:r>
              <a:rPr sz="2000"/>
              <a:t>Rolfe </a:t>
            </a:r>
            <a:r>
              <a:rPr i="1" sz="2000"/>
              <a:t>et al. </a:t>
            </a:r>
            <a:endParaRPr i="1" sz="2000"/>
          </a:p>
          <a:p>
            <a:pPr lvl="0">
              <a:lnSpc>
                <a:spcPct val="150000"/>
              </a:lnSpc>
              <a:buChar char="•"/>
              <a:defRPr sz="1800"/>
            </a:pPr>
            <a:r>
              <a:rPr sz="2000"/>
              <a:t>Brookfield’s lenses</a:t>
            </a:r>
            <a:endParaRPr sz="2000"/>
          </a:p>
          <a:p>
            <a:pPr lvl="0">
              <a:lnSpc>
                <a:spcPct val="150000"/>
              </a:lnSpc>
              <a:buChar char="•"/>
              <a:defRPr sz="1800"/>
            </a:pPr>
            <a:r>
              <a:rPr sz="2000"/>
              <a:t>Student choice to adapt</a:t>
            </a:r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type="title" idx="4294967295"/>
          </p:nvPr>
        </p:nvSpPr>
        <p:spPr>
          <a:xfrm>
            <a:off x="492125" y="981075"/>
            <a:ext cx="8229600" cy="76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2800"/>
              <a:t>Example project</a:t>
            </a:r>
          </a:p>
        </p:txBody>
      </p:sp>
      <p:sp>
        <p:nvSpPr>
          <p:cNvPr id="52" name="Shape 52"/>
          <p:cNvSpPr/>
          <p:nvPr>
            <p:ph type="body" idx="4294967295"/>
          </p:nvPr>
        </p:nvSpPr>
        <p:spPr>
          <a:xfrm>
            <a:off x="468312" y="1844675"/>
            <a:ext cx="8229601" cy="4373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>
            <a:lvl1pPr>
              <a:buChar char="•"/>
            </a:lvl1pPr>
          </a:lstStyle>
          <a:p>
            <a:pPr lvl="0">
              <a:defRPr sz="1800"/>
            </a:pPr>
            <a:r>
              <a:rPr sz="2000"/>
              <a:t>Summarising lap based track data into easily digestible forms.</a:t>
            </a:r>
          </a:p>
        </p:txBody>
      </p:sp>
      <p:pic>
        <p:nvPicPr>
          <p:cNvPr id="53" name="LapStats.png" descr="C:\Users\hbeeso\Downloads\LapStat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95287" y="2852737"/>
            <a:ext cx="8566151" cy="32400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>
            <p:ph type="title" idx="4294967295"/>
          </p:nvPr>
        </p:nvSpPr>
        <p:spPr>
          <a:xfrm>
            <a:off x="457200" y="838200"/>
            <a:ext cx="8229600" cy="76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2800"/>
              <a:t>Unforeseen circumstances</a:t>
            </a:r>
          </a:p>
        </p:txBody>
      </p:sp>
      <p:sp>
        <p:nvSpPr>
          <p:cNvPr id="56" name="Shape 56"/>
          <p:cNvSpPr/>
          <p:nvPr>
            <p:ph type="body" idx="4294967295"/>
          </p:nvPr>
        </p:nvSpPr>
        <p:spPr>
          <a:xfrm>
            <a:off x="468312" y="1916112"/>
            <a:ext cx="8229601" cy="30448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lnSpc>
                <a:spcPct val="150000"/>
              </a:lnSpc>
              <a:buChar char="•"/>
              <a:defRPr sz="1800"/>
            </a:pPr>
            <a:r>
              <a:rPr sz="2000"/>
              <a:t>Communication and scheduling</a:t>
            </a:r>
            <a:endParaRPr sz="2000"/>
          </a:p>
          <a:p>
            <a:pPr lvl="0">
              <a:lnSpc>
                <a:spcPct val="150000"/>
              </a:lnSpc>
              <a:buChar char="•"/>
              <a:defRPr sz="1800"/>
            </a:pPr>
            <a:r>
              <a:rPr sz="2000"/>
              <a:t>Student groups / background</a:t>
            </a:r>
            <a:endParaRPr sz="2000"/>
          </a:p>
          <a:p>
            <a:pPr lvl="0">
              <a:lnSpc>
                <a:spcPct val="150000"/>
              </a:lnSpc>
              <a:buChar char="•"/>
              <a:defRPr sz="1800"/>
            </a:pPr>
            <a:r>
              <a:rPr sz="2000"/>
              <a:t>Programming languages</a:t>
            </a:r>
            <a:endParaRPr sz="2000"/>
          </a:p>
          <a:p>
            <a:pPr lvl="0">
              <a:lnSpc>
                <a:spcPct val="150000"/>
              </a:lnSpc>
              <a:buChar char="•"/>
              <a:defRPr sz="1800"/>
            </a:pPr>
            <a:r>
              <a:rPr sz="2000"/>
              <a:t>Confidentiality of data</a:t>
            </a:r>
          </a:p>
        </p:txBody>
      </p:sp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type="title" idx="4294967295"/>
          </p:nvPr>
        </p:nvSpPr>
        <p:spPr>
          <a:xfrm>
            <a:off x="457200" y="838200"/>
            <a:ext cx="8229600" cy="76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2800"/>
              <a:t>Where we are now</a:t>
            </a:r>
          </a:p>
        </p:txBody>
      </p:sp>
      <p:sp>
        <p:nvSpPr>
          <p:cNvPr id="61" name="Shape 61"/>
          <p:cNvSpPr/>
          <p:nvPr>
            <p:ph type="body" idx="4294967295"/>
          </p:nvPr>
        </p:nvSpPr>
        <p:spPr>
          <a:xfrm>
            <a:off x="468312" y="2133600"/>
            <a:ext cx="8229601" cy="21796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312039" indent="-312039" defTabSz="832104">
              <a:lnSpc>
                <a:spcPct val="150000"/>
              </a:lnSpc>
              <a:spcBef>
                <a:spcPts val="700"/>
              </a:spcBef>
              <a:buChar char="•"/>
              <a:defRPr sz="1800"/>
            </a:pPr>
            <a:r>
              <a:rPr sz="1820"/>
              <a:t>Had to change project </a:t>
            </a:r>
            <a:endParaRPr sz="1820"/>
          </a:p>
          <a:p>
            <a:pPr lvl="0" marL="312039" indent="-312039" defTabSz="832104">
              <a:lnSpc>
                <a:spcPct val="150000"/>
              </a:lnSpc>
              <a:spcBef>
                <a:spcPts val="700"/>
              </a:spcBef>
              <a:buChar char="•"/>
              <a:defRPr sz="1800"/>
            </a:pPr>
            <a:r>
              <a:rPr sz="1820"/>
              <a:t>Employer will still talk to students </a:t>
            </a:r>
            <a:endParaRPr sz="1820"/>
          </a:p>
          <a:p>
            <a:pPr lvl="0" marL="312039" indent="-312039" defTabSz="832104">
              <a:lnSpc>
                <a:spcPct val="150000"/>
              </a:lnSpc>
              <a:spcBef>
                <a:spcPts val="700"/>
              </a:spcBef>
              <a:buChar char="•"/>
              <a:defRPr sz="1800"/>
            </a:pPr>
            <a:r>
              <a:rPr sz="1820"/>
              <a:t>Team will contribute to blog</a:t>
            </a:r>
            <a:endParaRPr sz="1820"/>
          </a:p>
          <a:p>
            <a:pPr lvl="0" marL="312039" indent="-312039" defTabSz="832104">
              <a:lnSpc>
                <a:spcPct val="150000"/>
              </a:lnSpc>
              <a:spcBef>
                <a:spcPts val="700"/>
              </a:spcBef>
              <a:buChar char="•"/>
              <a:defRPr sz="1800"/>
            </a:pPr>
            <a:r>
              <a:rPr sz="1820"/>
              <a:t>Project will go live with the next intake, perhaps a different course</a:t>
            </a:r>
          </a:p>
        </p:txBody>
      </p:sp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type="title" idx="4294967295"/>
          </p:nvPr>
        </p:nvSpPr>
        <p:spPr>
          <a:xfrm>
            <a:off x="457200" y="838200"/>
            <a:ext cx="8229600" cy="76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2800"/>
              <a:t>Assignment</a:t>
            </a:r>
          </a:p>
        </p:txBody>
      </p:sp>
      <p:sp>
        <p:nvSpPr>
          <p:cNvPr id="64" name="Shape 64"/>
          <p:cNvSpPr/>
          <p:nvPr>
            <p:ph type="body" idx="4294967295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lnSpc>
                <a:spcPct val="150000"/>
              </a:lnSpc>
              <a:buChar char="•"/>
              <a:defRPr sz="1800"/>
            </a:pPr>
            <a:r>
              <a:rPr sz="2000"/>
              <a:t>“An iterative, reflective approach to completing tasks almost always yields better results”.</a:t>
            </a:r>
            <a:endParaRPr sz="2000"/>
          </a:p>
          <a:p>
            <a:pPr lvl="0">
              <a:lnSpc>
                <a:spcPct val="150000"/>
              </a:lnSpc>
              <a:buChar char="•"/>
              <a:defRPr sz="1800"/>
            </a:pPr>
            <a:r>
              <a:rPr sz="2000"/>
              <a:t>How does reflection apply in a technical context?</a:t>
            </a:r>
            <a:endParaRPr sz="2000"/>
          </a:p>
          <a:p>
            <a:pPr lvl="0">
              <a:lnSpc>
                <a:spcPct val="150000"/>
              </a:lnSpc>
              <a:buChar char="•"/>
              <a:defRPr sz="1800"/>
            </a:pPr>
            <a:r>
              <a:rPr sz="2000"/>
              <a:t>How does it apply to your specific task?</a:t>
            </a:r>
            <a:endParaRPr sz="2000"/>
          </a:p>
          <a:p>
            <a:pPr lvl="0">
              <a:lnSpc>
                <a:spcPct val="150000"/>
              </a:lnSpc>
              <a:buChar char="•"/>
              <a:defRPr sz="1800"/>
            </a:pPr>
            <a:r>
              <a:rPr sz="2000"/>
              <a:t>Watch this for your initial thoughts: </a:t>
            </a:r>
            <a:r>
              <a:rPr sz="2000" u="sng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hlinkClick r:id="rId2" invalidUrl="" action="" tgtFrame="" tooltip="" history="1" highlightClick="0" endSnd="0"/>
              </a:rPr>
              <a:t>http://skillshub.northampton.ac.uk/2013/09/03/brookfields-lenses-video/</a:t>
            </a:r>
          </a:p>
        </p:txBody>
      </p:sp>
    </p:spTree>
  </p:cSld>
  <p:clrMapOvr>
    <a:masterClrMapping/>
  </p:clrMapOvr>
  <p:transition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type="title" idx="4294967295"/>
          </p:nvPr>
        </p:nvSpPr>
        <p:spPr>
          <a:xfrm>
            <a:off x="457200" y="838200"/>
            <a:ext cx="8229600" cy="76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2800"/>
              <a:t>Why blogging?</a:t>
            </a:r>
          </a:p>
        </p:txBody>
      </p:sp>
      <p:sp>
        <p:nvSpPr>
          <p:cNvPr id="67" name="Shape 67"/>
          <p:cNvSpPr/>
          <p:nvPr>
            <p:ph type="body" idx="4294967295"/>
          </p:nvPr>
        </p:nvSpPr>
        <p:spPr>
          <a:xfrm>
            <a:off x="395287" y="1557337"/>
            <a:ext cx="8229601" cy="3763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315468" indent="-315468" defTabSz="841247">
              <a:spcBef>
                <a:spcPts val="700"/>
              </a:spcBef>
              <a:buChar char="•"/>
              <a:defRPr sz="1800"/>
            </a:pPr>
            <a:endParaRPr sz="1840"/>
          </a:p>
          <a:p>
            <a:pPr lvl="0" marL="315468" indent="-315468" defTabSz="841247">
              <a:lnSpc>
                <a:spcPct val="150000"/>
              </a:lnSpc>
              <a:spcBef>
                <a:spcPts val="700"/>
              </a:spcBef>
              <a:buChar char="•"/>
              <a:defRPr sz="1800"/>
            </a:pPr>
            <a:r>
              <a:rPr sz="1840"/>
              <a:t>Track thought processes</a:t>
            </a:r>
            <a:endParaRPr sz="1840"/>
          </a:p>
          <a:p>
            <a:pPr lvl="0" marL="315468" indent="-315468" defTabSz="841247">
              <a:lnSpc>
                <a:spcPct val="150000"/>
              </a:lnSpc>
              <a:spcBef>
                <a:spcPts val="700"/>
              </a:spcBef>
              <a:buChar char="•"/>
              <a:defRPr sz="1800"/>
            </a:pPr>
            <a:r>
              <a:rPr sz="1840"/>
              <a:t>Close detail thinking</a:t>
            </a:r>
            <a:endParaRPr sz="1840"/>
          </a:p>
          <a:p>
            <a:pPr lvl="0" marL="315468" indent="-315468" defTabSz="841247">
              <a:lnSpc>
                <a:spcPct val="150000"/>
              </a:lnSpc>
              <a:spcBef>
                <a:spcPts val="700"/>
              </a:spcBef>
              <a:buChar char="•"/>
              <a:defRPr sz="1800"/>
            </a:pPr>
            <a:r>
              <a:rPr sz="1840"/>
              <a:t>Active, self-directed </a:t>
            </a:r>
            <a:endParaRPr sz="1840"/>
          </a:p>
          <a:p>
            <a:pPr lvl="0" marL="315468" indent="-315468" defTabSz="841247">
              <a:lnSpc>
                <a:spcPct val="150000"/>
              </a:lnSpc>
              <a:spcBef>
                <a:spcPts val="700"/>
              </a:spcBef>
              <a:buChar char="•"/>
              <a:defRPr sz="1800"/>
            </a:pPr>
            <a:r>
              <a:rPr sz="1840"/>
              <a:t>Blogging can help me engage more actively in my fields of interests. (Park </a:t>
            </a:r>
            <a:r>
              <a:rPr i="1" sz="1840"/>
              <a:t>et al</a:t>
            </a:r>
            <a:r>
              <a:rPr sz="1840"/>
              <a:t>. 2011) </a:t>
            </a:r>
            <a:endParaRPr sz="1840"/>
          </a:p>
          <a:p>
            <a:pPr lvl="0" marL="315468" indent="-315468" defTabSz="841247">
              <a:lnSpc>
                <a:spcPct val="150000"/>
              </a:lnSpc>
              <a:spcBef>
                <a:spcPts val="700"/>
              </a:spcBef>
              <a:buChar char="•"/>
              <a:defRPr sz="1800"/>
            </a:pPr>
            <a:r>
              <a:rPr sz="1840"/>
              <a:t>Flexibility - no unified theory of adult learning (Fenwick and Tennant (2004)</a:t>
            </a:r>
          </a:p>
        </p:txBody>
      </p:sp>
    </p:spTree>
  </p:cSld>
  <p:clrMapOvr>
    <a:masterClrMapping/>
  </p:clrMapOvr>
  <p:transition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type="title" idx="4294967295"/>
          </p:nvPr>
        </p:nvSpPr>
        <p:spPr>
          <a:xfrm>
            <a:off x="457200" y="838200"/>
            <a:ext cx="8229600" cy="76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2800"/>
              <a:t>Our blogging</a:t>
            </a:r>
          </a:p>
        </p:txBody>
      </p:sp>
      <p:sp>
        <p:nvSpPr>
          <p:cNvPr id="70" name="Shape 70"/>
          <p:cNvSpPr/>
          <p:nvPr>
            <p:ph type="body" idx="4294967295"/>
          </p:nvPr>
        </p:nvSpPr>
        <p:spPr>
          <a:xfrm>
            <a:off x="468312" y="1916112"/>
            <a:ext cx="8229601" cy="33337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lnSpc>
                <a:spcPct val="150000"/>
              </a:lnSpc>
              <a:buChar char="•"/>
              <a:defRPr sz="1800"/>
            </a:pPr>
            <a:r>
              <a:rPr sz="2000"/>
              <a:t>Edublogs</a:t>
            </a:r>
            <a:endParaRPr sz="2000"/>
          </a:p>
          <a:p>
            <a:pPr lvl="0">
              <a:lnSpc>
                <a:spcPct val="150000"/>
              </a:lnSpc>
              <a:buChar char="•"/>
              <a:defRPr sz="1800"/>
            </a:pPr>
            <a:r>
              <a:rPr sz="2000"/>
              <a:t>Course team check in on student updates throughout project</a:t>
            </a:r>
            <a:endParaRPr sz="2000"/>
          </a:p>
          <a:p>
            <a:pPr lvl="0">
              <a:lnSpc>
                <a:spcPct val="150000"/>
              </a:lnSpc>
              <a:buChar char="•"/>
              <a:defRPr sz="1800"/>
            </a:pPr>
            <a:r>
              <a:rPr sz="2000"/>
              <a:t>Engagement not left to the last minute</a:t>
            </a:r>
            <a:endParaRPr sz="2000"/>
          </a:p>
          <a:p>
            <a:pPr lvl="0">
              <a:lnSpc>
                <a:spcPct val="150000"/>
              </a:lnSpc>
              <a:buChar char="•"/>
              <a:defRPr sz="1800"/>
            </a:pPr>
            <a:r>
              <a:rPr sz="2000"/>
              <a:t>Prompt questions</a:t>
            </a:r>
            <a:endParaRPr sz="2000"/>
          </a:p>
          <a:p>
            <a:pPr lvl="0">
              <a:lnSpc>
                <a:spcPct val="150000"/>
              </a:lnSpc>
              <a:buChar char="•"/>
              <a:defRPr sz="1800"/>
            </a:pPr>
            <a:r>
              <a:rPr sz="2000"/>
              <a:t>Application to real world</a:t>
            </a:r>
          </a:p>
        </p:txBody>
      </p:sp>
    </p:spTree>
  </p:cSld>
  <p:clrMapOvr>
    <a:masterClrMapping/>
  </p:clrMapOvr>
  <p:transition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type="title" idx="4294967295"/>
          </p:nvPr>
        </p:nvSpPr>
        <p:spPr>
          <a:xfrm>
            <a:off x="457200" y="838200"/>
            <a:ext cx="8229600" cy="76200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 anchor="ctr">
            <a:normAutofit fontScale="100000" lnSpcReduction="0"/>
          </a:bodyPr>
          <a:lstStyle/>
          <a:p>
            <a:pPr lvl="0"/>
          </a:p>
        </p:txBody>
      </p:sp>
      <p:pic>
        <p:nvPicPr>
          <p:cNvPr id="73" name="image.png"/>
          <p:cNvPicPr/>
          <p:nvPr/>
        </p:nvPicPr>
        <p:blipFill>
          <a:blip r:embed="rId2">
            <a:extLst/>
          </a:blip>
          <a:srcRect l="0" t="5610" r="1884" b="3207"/>
          <a:stretch>
            <a:fillRect/>
          </a:stretch>
        </p:blipFill>
        <p:spPr>
          <a:xfrm>
            <a:off x="179387" y="620712"/>
            <a:ext cx="8713788" cy="604837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title" idx="4294967295"/>
          </p:nvPr>
        </p:nvSpPr>
        <p:spPr>
          <a:xfrm>
            <a:off x="457200" y="838200"/>
            <a:ext cx="8229600" cy="76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2800"/>
              <a:t>What we have learned so far</a:t>
            </a:r>
          </a:p>
        </p:txBody>
      </p:sp>
      <p:sp>
        <p:nvSpPr>
          <p:cNvPr id="76" name="Shape 76"/>
          <p:cNvSpPr/>
          <p:nvPr>
            <p:ph type="body" idx="4294967295"/>
          </p:nvPr>
        </p:nvSpPr>
        <p:spPr>
          <a:xfrm>
            <a:off x="457200" y="1762530"/>
            <a:ext cx="8229600" cy="4373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lnSpc>
                <a:spcPct val="200000"/>
              </a:lnSpc>
              <a:buChar char="•"/>
              <a:defRPr sz="1800"/>
            </a:pPr>
            <a:r>
              <a:rPr sz="2000"/>
              <a:t>Communicate earlier</a:t>
            </a:r>
            <a:endParaRPr sz="2000"/>
          </a:p>
          <a:p>
            <a:pPr lvl="0">
              <a:lnSpc>
                <a:spcPct val="200000"/>
              </a:lnSpc>
              <a:buChar char="•"/>
              <a:defRPr sz="1800"/>
            </a:pPr>
            <a:r>
              <a:rPr sz="2000"/>
              <a:t>Establish student groups earlier</a:t>
            </a:r>
            <a:endParaRPr sz="2000"/>
          </a:p>
          <a:p>
            <a:pPr lvl="0">
              <a:lnSpc>
                <a:spcPct val="200000"/>
              </a:lnSpc>
              <a:buChar char="•"/>
              <a:defRPr sz="1800"/>
            </a:pPr>
            <a:r>
              <a:rPr sz="2000"/>
              <a:t>You can’t always crowbar a project onto particular students</a:t>
            </a:r>
            <a:endParaRPr sz="2000"/>
          </a:p>
          <a:p>
            <a:pPr lvl="0">
              <a:lnSpc>
                <a:spcPct val="200000"/>
              </a:lnSpc>
              <a:buChar char="•"/>
              <a:defRPr sz="1800"/>
            </a:pPr>
            <a:r>
              <a:rPr sz="2000"/>
              <a:t>We are considering the project for a PG dissertation as well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>
            <p:ph type="title" idx="4294967295"/>
          </p:nvPr>
        </p:nvSpPr>
        <p:spPr>
          <a:xfrm>
            <a:off x="457200" y="838200"/>
            <a:ext cx="8229600" cy="76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2800"/>
              <a:t>Contents</a:t>
            </a:r>
          </a:p>
        </p:txBody>
      </p:sp>
      <p:sp>
        <p:nvSpPr>
          <p:cNvPr id="13" name="Shape 13"/>
          <p:cNvSpPr/>
          <p:nvPr>
            <p:ph type="body" idx="4294967295"/>
          </p:nvPr>
        </p:nvSpPr>
        <p:spPr>
          <a:xfrm>
            <a:off x="468312" y="1628775"/>
            <a:ext cx="8229601" cy="36925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329184" indent="-329184" defTabSz="877823">
              <a:lnSpc>
                <a:spcPct val="150000"/>
              </a:lnSpc>
              <a:buChar char="•"/>
              <a:defRPr sz="1800"/>
            </a:pPr>
            <a:r>
              <a:rPr sz="1919"/>
              <a:t>Background</a:t>
            </a:r>
            <a:endParaRPr sz="1919"/>
          </a:p>
          <a:p>
            <a:pPr lvl="0" marL="329184" indent="-329184" defTabSz="877823">
              <a:lnSpc>
                <a:spcPct val="150000"/>
              </a:lnSpc>
              <a:buChar char="•"/>
              <a:defRPr sz="1800"/>
            </a:pPr>
            <a:r>
              <a:rPr sz="1919"/>
              <a:t>Current research </a:t>
            </a:r>
            <a:endParaRPr sz="1919"/>
          </a:p>
          <a:p>
            <a:pPr lvl="0" marL="329184" indent="-329184" defTabSz="877823">
              <a:lnSpc>
                <a:spcPct val="150000"/>
              </a:lnSpc>
              <a:buChar char="•"/>
              <a:defRPr sz="1800"/>
            </a:pPr>
            <a:r>
              <a:rPr sz="1919"/>
              <a:t>The team</a:t>
            </a:r>
            <a:endParaRPr sz="1919"/>
          </a:p>
          <a:p>
            <a:pPr lvl="0" marL="329184" indent="-329184" defTabSz="877823">
              <a:lnSpc>
                <a:spcPct val="150000"/>
              </a:lnSpc>
              <a:buChar char="•"/>
              <a:defRPr sz="1800"/>
            </a:pPr>
            <a:r>
              <a:rPr sz="1919"/>
              <a:t>Findings from employer interview</a:t>
            </a:r>
            <a:endParaRPr sz="1919"/>
          </a:p>
          <a:p>
            <a:pPr lvl="0" marL="329184" indent="-329184" defTabSz="877823">
              <a:lnSpc>
                <a:spcPct val="150000"/>
              </a:lnSpc>
              <a:buChar char="•"/>
              <a:defRPr sz="1800"/>
            </a:pPr>
            <a:r>
              <a:rPr sz="1919"/>
              <a:t>Reflective model</a:t>
            </a:r>
            <a:endParaRPr sz="1919"/>
          </a:p>
          <a:p>
            <a:pPr lvl="0" marL="329184" indent="-329184" defTabSz="877823">
              <a:lnSpc>
                <a:spcPct val="150000"/>
              </a:lnSpc>
              <a:buChar char="•"/>
              <a:defRPr sz="1800"/>
            </a:pPr>
            <a:r>
              <a:rPr sz="1919"/>
              <a:t>Where we are now</a:t>
            </a:r>
            <a:endParaRPr sz="1919"/>
          </a:p>
          <a:p>
            <a:pPr lvl="0" marL="329184" indent="-329184" defTabSz="877823">
              <a:lnSpc>
                <a:spcPct val="150000"/>
              </a:lnSpc>
              <a:buChar char="•"/>
              <a:defRPr sz="1800"/>
            </a:pPr>
            <a:r>
              <a:rPr sz="1919"/>
              <a:t>Blogging</a:t>
            </a:r>
          </a:p>
        </p:txBody>
      </p:sp>
    </p:spTree>
  </p:cSld>
  <p:clrMapOvr>
    <a:masterClrMapping/>
  </p:clrMapOvr>
  <p:transition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type="body" idx="4294967295"/>
          </p:nvPr>
        </p:nvSpPr>
        <p:spPr>
          <a:xfrm>
            <a:off x="457200" y="1816843"/>
            <a:ext cx="8229600" cy="4373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0" indent="0" defTabSz="877823">
              <a:spcBef>
                <a:spcPts val="0"/>
              </a:spcBef>
              <a:buSzTx/>
              <a:buNone/>
              <a:defRPr sz="1800"/>
            </a:pPr>
            <a:r>
              <a:rPr sz="1727"/>
              <a:t>Brookfield, S. (1995) Becoming a critically reflective teacher.  San Francisco: Jossey Bass</a:t>
            </a:r>
            <a:endParaRPr sz="1727"/>
          </a:p>
          <a:p>
            <a:pPr lvl="0" marL="0" indent="0" defTabSz="877823">
              <a:spcBef>
                <a:spcPts val="0"/>
              </a:spcBef>
              <a:buSzTx/>
              <a:buNone/>
              <a:defRPr sz="1800"/>
            </a:pPr>
            <a:endParaRPr sz="1727"/>
          </a:p>
          <a:p>
            <a:pPr lvl="0" marL="0" indent="0" defTabSz="877823">
              <a:spcBef>
                <a:spcPts val="0"/>
              </a:spcBef>
              <a:buSzTx/>
              <a:buNone/>
              <a:defRPr sz="1800"/>
            </a:pPr>
            <a:r>
              <a:rPr sz="1727"/>
              <a:t>Fenwick, T., and Tennant, M. (2004). Understanding adult learners. In G. Foley (ed.), </a:t>
            </a:r>
            <a:r>
              <a:rPr i="1" sz="1727"/>
              <a:t>Dimensions of adult learning: adult education and training in a global era adult education and training</a:t>
            </a:r>
            <a:r>
              <a:rPr sz="1727"/>
              <a:t> (pp. 55-73). Sydney: Allen &amp; Unwin</a:t>
            </a:r>
            <a:endParaRPr sz="1727"/>
          </a:p>
          <a:p>
            <a:pPr lvl="0" marL="0" indent="0" defTabSz="877823">
              <a:spcBef>
                <a:spcPts val="0"/>
              </a:spcBef>
              <a:buSzTx/>
              <a:buNone/>
              <a:defRPr sz="1800"/>
            </a:pPr>
            <a:endParaRPr sz="1727"/>
          </a:p>
          <a:p>
            <a:pPr lvl="0" marL="0" indent="0" defTabSz="877823">
              <a:spcBef>
                <a:spcPts val="0"/>
              </a:spcBef>
              <a:buSzTx/>
              <a:buNone/>
              <a:defRPr sz="1800"/>
            </a:pPr>
            <a:r>
              <a:rPr i="1" sz="1727"/>
              <a:t>Park, Y., Heo, G.M. and Lee, R</a:t>
            </a:r>
            <a:r>
              <a:rPr sz="1727"/>
              <a:t>. (2011) Blogging for informal learning: analyzing bloggers’ perceptions using learning perspective</a:t>
            </a:r>
            <a:r>
              <a:rPr i="1" sz="1727"/>
              <a:t>.</a:t>
            </a:r>
            <a:r>
              <a:rPr sz="1727"/>
              <a:t> </a:t>
            </a:r>
            <a:r>
              <a:rPr i="1" sz="1727"/>
              <a:t>The Journal of educational technology and society. </a:t>
            </a:r>
            <a:r>
              <a:rPr sz="1727"/>
              <a:t>Pp. 149–160</a:t>
            </a:r>
            <a:endParaRPr sz="1727"/>
          </a:p>
          <a:p>
            <a:pPr lvl="0" marL="329184" indent="-329184" defTabSz="877823">
              <a:buChar char="•"/>
              <a:defRPr sz="1800"/>
            </a:pPr>
            <a:endParaRPr sz="1919"/>
          </a:p>
          <a:p>
            <a:pPr lvl="0" marL="0" indent="0" defTabSz="877823">
              <a:spcBef>
                <a:spcPts val="0"/>
              </a:spcBef>
              <a:buSzTx/>
              <a:buNone/>
              <a:defRPr sz="1800"/>
            </a:pPr>
            <a:r>
              <a:rPr sz="1727"/>
              <a:t>Rolfe, G., Freshwater, D., and Jasper, M. (2001). </a:t>
            </a:r>
            <a:r>
              <a:rPr i="1" sz="1727"/>
              <a:t>Critical reflection for nursing and the helping professions: A user’s guide</a:t>
            </a:r>
            <a:r>
              <a:rPr sz="1727"/>
              <a:t>. London: Palgrave Macmillan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>
            <p:ph type="title" idx="4294967295"/>
          </p:nvPr>
        </p:nvSpPr>
        <p:spPr>
          <a:xfrm>
            <a:off x="457200" y="838200"/>
            <a:ext cx="8229600" cy="76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2800"/>
              <a:t>Background</a:t>
            </a:r>
          </a:p>
        </p:txBody>
      </p:sp>
      <p:sp>
        <p:nvSpPr>
          <p:cNvPr id="16" name="Shape 16"/>
          <p:cNvSpPr/>
          <p:nvPr>
            <p:ph type="body" idx="4294967295"/>
          </p:nvPr>
        </p:nvSpPr>
        <p:spPr>
          <a:xfrm>
            <a:off x="468312" y="1916112"/>
            <a:ext cx="8229601" cy="27574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lnSpc>
                <a:spcPct val="150000"/>
              </a:lnSpc>
              <a:buChar char="•"/>
              <a:defRPr sz="1800"/>
            </a:pPr>
            <a:r>
              <a:rPr sz="2000"/>
              <a:t>Informal chat with tutor</a:t>
            </a:r>
            <a:endParaRPr sz="2000"/>
          </a:p>
          <a:p>
            <a:pPr lvl="0">
              <a:lnSpc>
                <a:spcPct val="150000"/>
              </a:lnSpc>
              <a:buChar char="•"/>
              <a:defRPr sz="1800"/>
            </a:pPr>
            <a:r>
              <a:rPr sz="2000"/>
              <a:t>Contacts</a:t>
            </a:r>
            <a:endParaRPr sz="2000"/>
          </a:p>
          <a:p>
            <a:pPr lvl="0">
              <a:lnSpc>
                <a:spcPct val="150000"/>
              </a:lnSpc>
              <a:buChar char="•"/>
              <a:defRPr sz="1800"/>
            </a:pPr>
            <a:r>
              <a:rPr sz="2000"/>
              <a:t>Common gap in knowledge identified</a:t>
            </a:r>
            <a:endParaRPr sz="2000"/>
          </a:p>
          <a:p>
            <a:pPr lvl="0">
              <a:lnSpc>
                <a:spcPct val="150000"/>
              </a:lnSpc>
              <a:buChar char="•"/>
              <a:defRPr sz="1800"/>
            </a:pPr>
            <a:r>
              <a:rPr sz="2000"/>
              <a:t>Resources available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title" idx="4294967295"/>
          </p:nvPr>
        </p:nvSpPr>
        <p:spPr>
          <a:xfrm>
            <a:off x="457200" y="838200"/>
            <a:ext cx="8229600" cy="76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2800"/>
              <a:t>Research shows that…</a:t>
            </a:r>
          </a:p>
        </p:txBody>
      </p:sp>
      <p:sp>
        <p:nvSpPr>
          <p:cNvPr id="21" name="Shape 21"/>
          <p:cNvSpPr/>
          <p:nvPr>
            <p:ph type="body" idx="4294967295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buChar char="•"/>
              <a:defRPr sz="1800"/>
            </a:pPr>
            <a:r>
              <a:rPr sz="2000"/>
              <a:t>Reflective journaling has been used in STEM fields</a:t>
            </a:r>
            <a:endParaRPr sz="2000"/>
          </a:p>
          <a:p>
            <a:pPr lvl="0">
              <a:buChar char="•"/>
              <a:defRPr sz="1800"/>
            </a:pPr>
            <a:endParaRPr sz="1000"/>
          </a:p>
          <a:p>
            <a:pPr lvl="0">
              <a:buChar char="•"/>
              <a:defRPr sz="1800"/>
            </a:pPr>
            <a:r>
              <a:rPr sz="2000"/>
              <a:t>Employability always a hot topic</a:t>
            </a:r>
            <a:endParaRPr sz="2000"/>
          </a:p>
          <a:p>
            <a:pPr lvl="0">
              <a:buChar char="•"/>
              <a:defRPr sz="1800"/>
            </a:pPr>
            <a:endParaRPr sz="1000"/>
          </a:p>
          <a:p>
            <a:pPr lvl="0">
              <a:buChar char="•"/>
              <a:defRPr sz="1800"/>
            </a:pPr>
            <a:r>
              <a:rPr sz="2000"/>
              <a:t>Collaborations between universities and employers are very common</a:t>
            </a:r>
            <a:endParaRPr sz="2000"/>
          </a:p>
          <a:p>
            <a:pPr lvl="0">
              <a:buChar char="•"/>
              <a:defRPr sz="1800"/>
            </a:pPr>
            <a:endParaRPr sz="1100"/>
          </a:p>
          <a:p>
            <a:pPr lvl="3" marL="1600200" indent="-228600">
              <a:spcBef>
                <a:spcPts val="700"/>
              </a:spcBef>
              <a:defRPr sz="1800"/>
            </a:pPr>
            <a:r>
              <a:rPr i="1"/>
              <a:t>However…</a:t>
            </a:r>
            <a:endParaRPr i="1"/>
          </a:p>
          <a:p>
            <a:pPr lvl="0">
              <a:buChar char="•"/>
              <a:defRPr sz="1800"/>
            </a:pPr>
            <a:endParaRPr sz="1200"/>
          </a:p>
          <a:p>
            <a:pPr lvl="0">
              <a:buChar char="•"/>
              <a:defRPr sz="1800"/>
            </a:pPr>
            <a:r>
              <a:rPr sz="2000"/>
              <a:t>Employers working with LD and Science tutors to reinforce reflection in the workplace… (not much…)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>
            <p:ph type="title" idx="4294967295"/>
          </p:nvPr>
        </p:nvSpPr>
        <p:spPr>
          <a:xfrm>
            <a:off x="457200" y="838200"/>
            <a:ext cx="8229600" cy="76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2800"/>
              <a:t>The team</a:t>
            </a:r>
          </a:p>
        </p:txBody>
      </p:sp>
      <p:pic>
        <p:nvPicPr>
          <p:cNvPr id="24" name="image.jpe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307449" y="1091727"/>
            <a:ext cx="2386324" cy="2873133"/>
          </a:xfrm>
          <a:prstGeom prst="rect">
            <a:avLst/>
          </a:prstGeom>
          <a:ln w="12700">
            <a:miter lim="400000"/>
          </a:ln>
        </p:spPr>
      </p:pic>
      <p:pic>
        <p:nvPicPr>
          <p:cNvPr id="25" name="image.jpe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962961" y="4211687"/>
            <a:ext cx="2976563" cy="2232026"/>
          </a:xfrm>
          <a:prstGeom prst="rect">
            <a:avLst/>
          </a:prstGeom>
          <a:ln w="12700">
            <a:miter lim="400000"/>
          </a:ln>
        </p:spPr>
      </p:pic>
      <p:pic>
        <p:nvPicPr>
          <p:cNvPr id="26" name="Sahara Force India.png" descr="Sahara Force India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55575" y="-212725"/>
            <a:ext cx="1943100" cy="447675"/>
          </a:xfrm>
          <a:prstGeom prst="rect">
            <a:avLst/>
          </a:prstGeom>
          <a:ln w="12700">
            <a:miter lim="400000"/>
          </a:ln>
        </p:spPr>
      </p:pic>
      <p:pic>
        <p:nvPicPr>
          <p:cNvPr id="27" name="Sahara Force India.png" descr="Sahara Force India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07975" y="-60325"/>
            <a:ext cx="1943100" cy="447675"/>
          </a:xfrm>
          <a:prstGeom prst="rect">
            <a:avLst/>
          </a:prstGeom>
          <a:ln w="12700">
            <a:miter lim="400000"/>
          </a:ln>
        </p:spPr>
      </p:pic>
      <p:pic>
        <p:nvPicPr>
          <p:cNvPr id="28" name="pasted-image.jpg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60129" y="2585357"/>
            <a:ext cx="2147683" cy="289353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" name="pasted-image.jpg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03437" y="1281528"/>
            <a:ext cx="3461066" cy="122002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type="title" idx="4294967295"/>
          </p:nvPr>
        </p:nvSpPr>
        <p:spPr>
          <a:xfrm>
            <a:off x="457200" y="838200"/>
            <a:ext cx="8229600" cy="76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2800"/>
              <a:t>Findings from employer</a:t>
            </a:r>
          </a:p>
        </p:txBody>
      </p:sp>
      <p:sp>
        <p:nvSpPr>
          <p:cNvPr id="32" name="Shape 32"/>
          <p:cNvSpPr/>
          <p:nvPr>
            <p:ph type="body" idx="4294967295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0" indent="0">
              <a:buSzTx/>
              <a:buNone/>
              <a:defRPr sz="1800"/>
            </a:pPr>
            <a:r>
              <a:rPr sz="2000" u="sng">
                <a:latin typeface="Verdana Bold"/>
                <a:ea typeface="Verdana Bold"/>
                <a:cs typeface="Verdana Bold"/>
                <a:sym typeface="Verdana Bold"/>
              </a:rPr>
              <a:t>How is reflection applied in your workplace?</a:t>
            </a:r>
            <a:endParaRPr sz="2000" u="sng">
              <a:latin typeface="Verdana Bold"/>
              <a:ea typeface="Verdana Bold"/>
              <a:cs typeface="Verdana Bold"/>
              <a:sym typeface="Verdana Bold"/>
            </a:endParaRPr>
          </a:p>
          <a:p>
            <a:pPr lvl="0" marL="0" indent="0">
              <a:buChar char="•"/>
              <a:defRPr sz="1800"/>
            </a:pPr>
            <a:endParaRPr sz="1000" u="sng">
              <a:latin typeface="Verdana Bold"/>
              <a:ea typeface="Verdana Bold"/>
              <a:cs typeface="Verdana Bold"/>
              <a:sym typeface="Verdana Bold"/>
            </a:endParaRPr>
          </a:p>
          <a:p>
            <a:pPr lvl="0" marL="0" indent="0">
              <a:buChar char="•"/>
              <a:defRPr sz="1800"/>
            </a:pPr>
            <a:r>
              <a:rPr sz="2000"/>
              <a:t>Universally as an iterative process of review and improvement </a:t>
            </a:r>
            <a:endParaRPr sz="2000"/>
          </a:p>
          <a:p>
            <a:pPr lvl="0" marL="0" indent="0">
              <a:buChar char="•"/>
              <a:defRPr sz="1800"/>
            </a:pPr>
            <a:endParaRPr sz="500"/>
          </a:p>
          <a:p>
            <a:pPr lvl="0" marL="0" indent="0">
              <a:buChar char="•"/>
              <a:defRPr sz="1800"/>
            </a:pPr>
            <a:r>
              <a:rPr sz="2000"/>
              <a:t>Peer review process before a piece of work is completed. This aids reflection and consideration…and this can be considerably valuable. </a:t>
            </a:r>
            <a:endParaRPr sz="2000"/>
          </a:p>
          <a:p>
            <a:pPr lvl="0" marL="0" indent="0">
              <a:buChar char="•"/>
              <a:defRPr sz="1800"/>
            </a:pPr>
            <a:r>
              <a:rPr sz="2000"/>
              <a:t> Perspectives: User, Maintenance and Performance</a:t>
            </a:r>
            <a:endParaRPr sz="2000"/>
          </a:p>
          <a:p>
            <a:pPr lvl="0" marL="0" indent="0">
              <a:buChar char="•"/>
              <a:defRPr sz="1800"/>
            </a:pPr>
            <a:endParaRPr sz="500"/>
          </a:p>
          <a:p>
            <a:pPr lvl="0" marL="0" indent="0">
              <a:buChar char="•"/>
              <a:defRPr sz="1800"/>
            </a:pPr>
            <a:r>
              <a:rPr sz="2000"/>
              <a:t>Mike continually reviews situations and builds experience based on reflection, e.g. </a:t>
            </a:r>
            <a:r>
              <a:rPr sz="2000"/>
              <a:t>recruitment tasks, communication difficulties or personality clashes</a:t>
            </a:r>
            <a:endParaRPr sz="2000"/>
          </a:p>
          <a:p>
            <a:pPr lvl="0" marL="0" indent="0">
              <a:buChar char="•"/>
              <a:defRPr sz="1800"/>
            </a:pPr>
            <a:endParaRPr sz="500"/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>
            <p:ph type="title" idx="4294967295"/>
          </p:nvPr>
        </p:nvSpPr>
        <p:spPr>
          <a:xfrm>
            <a:off x="457200" y="838200"/>
            <a:ext cx="8229600" cy="76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u="sng"/>
            </a:lvl1pPr>
          </a:lstStyle>
          <a:p>
            <a:pPr lvl="0">
              <a:defRPr sz="1800" u="none"/>
            </a:pPr>
            <a:r>
              <a:rPr sz="2800" u="sng"/>
              <a:t>‘Bigger picture’</a:t>
            </a:r>
          </a:p>
        </p:txBody>
      </p:sp>
      <p:sp>
        <p:nvSpPr>
          <p:cNvPr id="37" name="Shape 37"/>
          <p:cNvSpPr/>
          <p:nvPr>
            <p:ph type="body" idx="4294967295"/>
          </p:nvPr>
        </p:nvSpPr>
        <p:spPr>
          <a:xfrm>
            <a:off x="468312" y="1916112"/>
            <a:ext cx="8229601" cy="4373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buChar char="•"/>
              <a:defRPr sz="1800"/>
            </a:pPr>
            <a:r>
              <a:rPr sz="2000"/>
              <a:t>It is only when a problem is deeply understood in full context that an optimal solution can be found.</a:t>
            </a:r>
            <a:endParaRPr sz="2000"/>
          </a:p>
          <a:p>
            <a:pPr lvl="0">
              <a:buChar char="•"/>
              <a:defRPr sz="1800"/>
            </a:pPr>
            <a:endParaRPr sz="1400"/>
          </a:p>
          <a:p>
            <a:pPr lvl="0">
              <a:buChar char="•"/>
              <a:defRPr sz="1800"/>
            </a:pPr>
            <a:r>
              <a:rPr sz="2000"/>
              <a:t>Users want a simple quick fix</a:t>
            </a:r>
            <a:endParaRPr sz="2000"/>
          </a:p>
          <a:p>
            <a:pPr lvl="0">
              <a:buChar char="•"/>
              <a:defRPr sz="1800"/>
            </a:pPr>
            <a:endParaRPr sz="1400"/>
          </a:p>
          <a:p>
            <a:pPr lvl="0">
              <a:buChar char="•"/>
              <a:defRPr sz="1800"/>
            </a:pPr>
            <a:r>
              <a:rPr sz="2000"/>
              <a:t>Full context = more generic solution instead of multiple ‘quick fixes’</a:t>
            </a:r>
            <a:endParaRPr sz="2000"/>
          </a:p>
          <a:p>
            <a:pPr lvl="0">
              <a:buChar char="•"/>
              <a:defRPr sz="1800"/>
            </a:pPr>
            <a:endParaRPr sz="1400"/>
          </a:p>
          <a:p>
            <a:pPr lvl="0">
              <a:buChar char="•"/>
              <a:defRPr sz="1800"/>
            </a:pPr>
            <a:r>
              <a:rPr sz="2000"/>
              <a:t>Important that components are modular and reusable.</a:t>
            </a:r>
            <a:endParaRPr sz="2000"/>
          </a:p>
          <a:p>
            <a:pPr lvl="0">
              <a:buChar char="•"/>
              <a:defRPr sz="1800"/>
            </a:pPr>
            <a:endParaRPr sz="1400"/>
          </a:p>
          <a:p>
            <a:pPr lvl="0">
              <a:buChar char="•"/>
              <a:defRPr sz="1800"/>
            </a:pPr>
            <a:r>
              <a:rPr sz="2000"/>
              <a:t>Common reusable solutions – win-win	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>
            <p:ph type="title" idx="4294967295"/>
          </p:nvPr>
        </p:nvSpPr>
        <p:spPr>
          <a:xfrm>
            <a:off x="457200" y="838200"/>
            <a:ext cx="8229600" cy="76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u="sng"/>
            </a:lvl1pPr>
          </a:lstStyle>
          <a:p>
            <a:pPr lvl="0">
              <a:defRPr sz="1800" u="none"/>
            </a:pPr>
            <a:r>
              <a:rPr sz="2800" u="sng"/>
              <a:t>Graduates applying for jobs</a:t>
            </a:r>
          </a:p>
        </p:txBody>
      </p:sp>
      <p:sp>
        <p:nvSpPr>
          <p:cNvPr id="40" name="Shape 40"/>
          <p:cNvSpPr/>
          <p:nvPr>
            <p:ph type="body" idx="4294967295"/>
          </p:nvPr>
        </p:nvSpPr>
        <p:spPr>
          <a:xfrm>
            <a:off x="539750" y="2133600"/>
            <a:ext cx="8229600" cy="34766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329184" indent="-329184" defTabSz="877823">
              <a:buChar char="•"/>
              <a:defRPr sz="1800"/>
            </a:pPr>
            <a:r>
              <a:rPr sz="1919"/>
              <a:t>Short university projects = lack of seeing a piece of work through multiple 'completion' phases. </a:t>
            </a:r>
            <a:endParaRPr sz="1919"/>
          </a:p>
          <a:p>
            <a:pPr lvl="0" marL="329184" indent="-329184" defTabSz="877823">
              <a:buChar char="•"/>
              <a:defRPr sz="1800"/>
            </a:pPr>
            <a:endParaRPr sz="1344"/>
          </a:p>
          <a:p>
            <a:pPr lvl="0" marL="329184" indent="-329184" defTabSz="877823">
              <a:buChar char="•"/>
              <a:defRPr sz="1800"/>
            </a:pPr>
            <a:r>
              <a:rPr sz="1919"/>
              <a:t>With less experience it is difficult to see 'the bigger picture' simply due to less exposure to </a:t>
            </a:r>
            <a:r>
              <a:rPr sz="1919">
                <a:solidFill>
                  <a:srgbClr val="FF0000"/>
                </a:solidFill>
              </a:rPr>
              <a:t>all areas </a:t>
            </a:r>
            <a:r>
              <a:rPr sz="1919"/>
              <a:t>of business.</a:t>
            </a:r>
            <a:endParaRPr sz="1919"/>
          </a:p>
          <a:p>
            <a:pPr lvl="0" marL="329184" indent="-329184" defTabSz="877823">
              <a:buChar char="•"/>
              <a:defRPr sz="1800"/>
            </a:pPr>
            <a:endParaRPr sz="1344"/>
          </a:p>
          <a:p>
            <a:pPr lvl="0" marL="329184" indent="-329184" defTabSz="877823">
              <a:buChar char="•"/>
              <a:defRPr sz="1800"/>
            </a:pPr>
            <a:r>
              <a:rPr sz="1919"/>
              <a:t>Placements help with this exposure</a:t>
            </a:r>
            <a:endParaRPr sz="1919"/>
          </a:p>
          <a:p>
            <a:pPr lvl="0" marL="329184" indent="-329184" defTabSz="877823">
              <a:buChar char="•"/>
              <a:defRPr sz="1800"/>
            </a:pPr>
            <a:endParaRPr sz="1344"/>
          </a:p>
          <a:p>
            <a:pPr lvl="0" marL="230428" indent="-230428" defTabSz="877823">
              <a:buChar char="•"/>
              <a:defRPr sz="1800"/>
            </a:pPr>
            <a:r>
              <a:rPr sz="1344"/>
              <a:t>"</a:t>
            </a:r>
            <a:r>
              <a:rPr sz="1919"/>
              <a:t>Learning by experience is much better than learning by being told what to do!"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>
            <p:ph type="title" idx="4294967295"/>
          </p:nvPr>
        </p:nvSpPr>
        <p:spPr>
          <a:xfrm>
            <a:off x="457200" y="838200"/>
            <a:ext cx="8229600" cy="76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u="sng"/>
            </a:lvl1pPr>
          </a:lstStyle>
          <a:p>
            <a:pPr lvl="0">
              <a:defRPr sz="1800" u="none"/>
            </a:pPr>
            <a:r>
              <a:rPr sz="2800" u="sng"/>
              <a:t>Post reflection</a:t>
            </a:r>
          </a:p>
        </p:txBody>
      </p:sp>
      <p:sp>
        <p:nvSpPr>
          <p:cNvPr id="43" name="Shape 43"/>
          <p:cNvSpPr/>
          <p:nvPr>
            <p:ph type="body" idx="4294967295"/>
          </p:nvPr>
        </p:nvSpPr>
        <p:spPr>
          <a:xfrm>
            <a:off x="395287" y="1916112"/>
            <a:ext cx="8229601" cy="36210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buChar char="•"/>
              <a:defRPr sz="1800"/>
            </a:pPr>
            <a:r>
              <a:rPr sz="2000"/>
              <a:t>In a results driven field it becomes automatic to reflect</a:t>
            </a:r>
            <a:endParaRPr sz="2000"/>
          </a:p>
          <a:p>
            <a:pPr lvl="0">
              <a:buChar char="•"/>
              <a:defRPr sz="1800"/>
            </a:pPr>
            <a:endParaRPr sz="2000"/>
          </a:p>
          <a:p>
            <a:pPr lvl="0">
              <a:buChar char="•"/>
              <a:defRPr sz="1800"/>
            </a:pPr>
            <a:r>
              <a:rPr sz="2000"/>
              <a:t>In software it is important to allow people to continue to work on projects past the initial completion phase.</a:t>
            </a:r>
            <a:endParaRPr sz="2000"/>
          </a:p>
          <a:p>
            <a:pPr lvl="0">
              <a:buChar char="•"/>
              <a:defRPr sz="1800"/>
            </a:pPr>
            <a:endParaRPr sz="2000"/>
          </a:p>
          <a:p>
            <a:pPr lvl="0">
              <a:buChar char="•"/>
              <a:defRPr sz="1800"/>
            </a:pPr>
            <a:r>
              <a:rPr sz="2000"/>
              <a:t>Actually painful as an engineer completing a project, reflecting and not being able to go back and address things found in reflection!</a:t>
            </a:r>
            <a:br>
              <a:rPr sz="2000"/>
            </a:br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8ECED"/>
      </a:accent5>
      <a:accent6>
        <a:srgbClr val="2E2E8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BBE0E3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BBE0E3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8ECED"/>
      </a:accent5>
      <a:accent6>
        <a:srgbClr val="2E2E8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BBE0E3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BBE0E3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