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30279975" cy="21386800"/>
  <p:notesSz cx="6997700" cy="9283700"/>
  <p:defaultTextStyle>
    <a:defPPr>
      <a:defRPr lang="en-US"/>
    </a:defPPr>
    <a:lvl1pPr algn="l" rtl="0" fontAlgn="base">
      <a:spcBef>
        <a:spcPct val="0"/>
      </a:spcBef>
      <a:spcAft>
        <a:spcPct val="0"/>
      </a:spcAft>
      <a:defRPr sz="4900" kern="1200">
        <a:solidFill>
          <a:schemeClr val="tx1"/>
        </a:solidFill>
        <a:latin typeface="Arial" charset="0"/>
        <a:ea typeface="+mn-ea"/>
        <a:cs typeface="Arial" charset="0"/>
      </a:defRPr>
    </a:lvl1pPr>
    <a:lvl2pPr marL="457200" algn="l" rtl="0" fontAlgn="base">
      <a:spcBef>
        <a:spcPct val="0"/>
      </a:spcBef>
      <a:spcAft>
        <a:spcPct val="0"/>
      </a:spcAft>
      <a:defRPr sz="4900" kern="1200">
        <a:solidFill>
          <a:schemeClr val="tx1"/>
        </a:solidFill>
        <a:latin typeface="Arial" charset="0"/>
        <a:ea typeface="+mn-ea"/>
        <a:cs typeface="Arial" charset="0"/>
      </a:defRPr>
    </a:lvl2pPr>
    <a:lvl3pPr marL="914400" algn="l" rtl="0" fontAlgn="base">
      <a:spcBef>
        <a:spcPct val="0"/>
      </a:spcBef>
      <a:spcAft>
        <a:spcPct val="0"/>
      </a:spcAft>
      <a:defRPr sz="4900" kern="1200">
        <a:solidFill>
          <a:schemeClr val="tx1"/>
        </a:solidFill>
        <a:latin typeface="Arial" charset="0"/>
        <a:ea typeface="+mn-ea"/>
        <a:cs typeface="Arial" charset="0"/>
      </a:defRPr>
    </a:lvl3pPr>
    <a:lvl4pPr marL="1371600" algn="l" rtl="0" fontAlgn="base">
      <a:spcBef>
        <a:spcPct val="0"/>
      </a:spcBef>
      <a:spcAft>
        <a:spcPct val="0"/>
      </a:spcAft>
      <a:defRPr sz="4900" kern="1200">
        <a:solidFill>
          <a:schemeClr val="tx1"/>
        </a:solidFill>
        <a:latin typeface="Arial" charset="0"/>
        <a:ea typeface="+mn-ea"/>
        <a:cs typeface="Arial" charset="0"/>
      </a:defRPr>
    </a:lvl4pPr>
    <a:lvl5pPr marL="1828800" algn="l" rtl="0" fontAlgn="base">
      <a:spcBef>
        <a:spcPct val="0"/>
      </a:spcBef>
      <a:spcAft>
        <a:spcPct val="0"/>
      </a:spcAft>
      <a:defRPr sz="4900" kern="1200">
        <a:solidFill>
          <a:schemeClr val="tx1"/>
        </a:solidFill>
        <a:latin typeface="Arial" charset="0"/>
        <a:ea typeface="+mn-ea"/>
        <a:cs typeface="Arial" charset="0"/>
      </a:defRPr>
    </a:lvl5pPr>
    <a:lvl6pPr marL="2286000" algn="l" defTabSz="914400" rtl="0" eaLnBrk="1" latinLnBrk="0" hangingPunct="1">
      <a:defRPr sz="4900" kern="1200">
        <a:solidFill>
          <a:schemeClr val="tx1"/>
        </a:solidFill>
        <a:latin typeface="Arial" charset="0"/>
        <a:ea typeface="+mn-ea"/>
        <a:cs typeface="Arial" charset="0"/>
      </a:defRPr>
    </a:lvl6pPr>
    <a:lvl7pPr marL="2743200" algn="l" defTabSz="914400" rtl="0" eaLnBrk="1" latinLnBrk="0" hangingPunct="1">
      <a:defRPr sz="4900" kern="1200">
        <a:solidFill>
          <a:schemeClr val="tx1"/>
        </a:solidFill>
        <a:latin typeface="Arial" charset="0"/>
        <a:ea typeface="+mn-ea"/>
        <a:cs typeface="Arial" charset="0"/>
      </a:defRPr>
    </a:lvl7pPr>
    <a:lvl8pPr marL="3200400" algn="l" defTabSz="914400" rtl="0" eaLnBrk="1" latinLnBrk="0" hangingPunct="1">
      <a:defRPr sz="4900" kern="1200">
        <a:solidFill>
          <a:schemeClr val="tx1"/>
        </a:solidFill>
        <a:latin typeface="Arial" charset="0"/>
        <a:ea typeface="+mn-ea"/>
        <a:cs typeface="Arial" charset="0"/>
      </a:defRPr>
    </a:lvl8pPr>
    <a:lvl9pPr marL="3657600" algn="l" defTabSz="914400" rtl="0" eaLnBrk="1" latinLnBrk="0" hangingPunct="1">
      <a:defRPr sz="49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9844" autoAdjust="0"/>
  </p:normalViewPr>
  <p:slideViewPr>
    <p:cSldViewPr>
      <p:cViewPr>
        <p:scale>
          <a:sx n="33" d="100"/>
          <a:sy n="33" d="100"/>
        </p:scale>
        <p:origin x="-72" y="132"/>
      </p:cViewPr>
      <p:guideLst>
        <p:guide orient="horz" pos="6736"/>
        <p:guide pos="9537"/>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3032337" cy="464347"/>
          </a:xfrm>
          <a:prstGeom prst="rect">
            <a:avLst/>
          </a:prstGeom>
          <a:noFill/>
          <a:ln w="9525">
            <a:noFill/>
            <a:miter lim="800000"/>
            <a:headEnd/>
            <a:tailEnd/>
          </a:ln>
          <a:effectLst/>
        </p:spPr>
        <p:txBody>
          <a:bodyPr vert="horz" wrap="square" lIns="93424" tIns="46712" rIns="93424" bIns="46712" numCol="1" anchor="t" anchorCtr="0" compatLnSpc="1">
            <a:prstTxWarp prst="textNoShape">
              <a:avLst/>
            </a:prstTxWarp>
          </a:bodyPr>
          <a:lstStyle>
            <a:lvl1pPr>
              <a:defRPr sz="1200"/>
            </a:lvl1pPr>
          </a:lstStyle>
          <a:p>
            <a:endParaRPr lang="en-US" dirty="0"/>
          </a:p>
        </p:txBody>
      </p:sp>
      <p:sp>
        <p:nvSpPr>
          <p:cNvPr id="4099" name="Rectangle 3"/>
          <p:cNvSpPr>
            <a:spLocks noGrp="1" noChangeArrowheads="1"/>
          </p:cNvSpPr>
          <p:nvPr>
            <p:ph type="dt" sz="quarter" idx="1"/>
          </p:nvPr>
        </p:nvSpPr>
        <p:spPr bwMode="auto">
          <a:xfrm>
            <a:off x="3963744" y="1"/>
            <a:ext cx="3032337" cy="464347"/>
          </a:xfrm>
          <a:prstGeom prst="rect">
            <a:avLst/>
          </a:prstGeom>
          <a:noFill/>
          <a:ln w="9525">
            <a:noFill/>
            <a:miter lim="800000"/>
            <a:headEnd/>
            <a:tailEnd/>
          </a:ln>
          <a:effectLst/>
        </p:spPr>
        <p:txBody>
          <a:bodyPr vert="horz" wrap="square" lIns="93424" tIns="46712" rIns="93424" bIns="46712" numCol="1" anchor="t" anchorCtr="0" compatLnSpc="1">
            <a:prstTxWarp prst="textNoShape">
              <a:avLst/>
            </a:prstTxWarp>
          </a:bodyPr>
          <a:lstStyle>
            <a:lvl1pPr algn="r">
              <a:defRPr sz="1200"/>
            </a:lvl1pPr>
          </a:lstStyle>
          <a:p>
            <a:endParaRPr lang="en-US" dirty="0"/>
          </a:p>
        </p:txBody>
      </p:sp>
      <p:sp>
        <p:nvSpPr>
          <p:cNvPr id="4100" name="Rectangle 4"/>
          <p:cNvSpPr>
            <a:spLocks noGrp="1" noChangeArrowheads="1"/>
          </p:cNvSpPr>
          <p:nvPr>
            <p:ph type="ftr" sz="quarter" idx="2"/>
          </p:nvPr>
        </p:nvSpPr>
        <p:spPr bwMode="auto">
          <a:xfrm>
            <a:off x="0" y="8817730"/>
            <a:ext cx="3032337" cy="464347"/>
          </a:xfrm>
          <a:prstGeom prst="rect">
            <a:avLst/>
          </a:prstGeom>
          <a:noFill/>
          <a:ln w="9525">
            <a:noFill/>
            <a:miter lim="800000"/>
            <a:headEnd/>
            <a:tailEnd/>
          </a:ln>
          <a:effectLst/>
        </p:spPr>
        <p:txBody>
          <a:bodyPr vert="horz" wrap="square" lIns="93424" tIns="46712" rIns="93424" bIns="46712" numCol="1" anchor="b" anchorCtr="0" compatLnSpc="1">
            <a:prstTxWarp prst="textNoShape">
              <a:avLst/>
            </a:prstTxWarp>
          </a:bodyPr>
          <a:lstStyle>
            <a:lvl1pPr>
              <a:defRPr sz="1200"/>
            </a:lvl1pPr>
          </a:lstStyle>
          <a:p>
            <a:endParaRPr lang="en-US" dirty="0"/>
          </a:p>
        </p:txBody>
      </p:sp>
      <p:sp>
        <p:nvSpPr>
          <p:cNvPr id="4101" name="Rectangle 5"/>
          <p:cNvSpPr>
            <a:spLocks noGrp="1" noChangeArrowheads="1"/>
          </p:cNvSpPr>
          <p:nvPr>
            <p:ph type="sldNum" sz="quarter" idx="3"/>
          </p:nvPr>
        </p:nvSpPr>
        <p:spPr bwMode="auto">
          <a:xfrm>
            <a:off x="3963744" y="8817730"/>
            <a:ext cx="3032337" cy="464347"/>
          </a:xfrm>
          <a:prstGeom prst="rect">
            <a:avLst/>
          </a:prstGeom>
          <a:noFill/>
          <a:ln w="9525">
            <a:noFill/>
            <a:miter lim="800000"/>
            <a:headEnd/>
            <a:tailEnd/>
          </a:ln>
          <a:effectLst/>
        </p:spPr>
        <p:txBody>
          <a:bodyPr vert="horz" wrap="square" lIns="93424" tIns="46712" rIns="93424" bIns="46712" numCol="1" anchor="b" anchorCtr="0" compatLnSpc="1">
            <a:prstTxWarp prst="textNoShape">
              <a:avLst/>
            </a:prstTxWarp>
          </a:bodyPr>
          <a:lstStyle>
            <a:lvl1pPr algn="r">
              <a:defRPr sz="1200"/>
            </a:lvl1pPr>
          </a:lstStyle>
          <a:p>
            <a:fld id="{E6D3413B-FCAE-46C1-A613-21C49857F6D3}"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1713" y="6643688"/>
            <a:ext cx="25736550" cy="4584700"/>
          </a:xfrm>
        </p:spPr>
        <p:txBody>
          <a:bodyPr/>
          <a:lstStyle/>
          <a:p>
            <a:r>
              <a:rPr lang="en-US" smtClean="0"/>
              <a:t>Click to edit Master title style</a:t>
            </a:r>
            <a:endParaRPr lang="en-GB"/>
          </a:p>
        </p:txBody>
      </p:sp>
      <p:sp>
        <p:nvSpPr>
          <p:cNvPr id="3" name="Subtitle 2"/>
          <p:cNvSpPr>
            <a:spLocks noGrp="1"/>
          </p:cNvSpPr>
          <p:nvPr>
            <p:ph type="subTitle" idx="1"/>
          </p:nvPr>
        </p:nvSpPr>
        <p:spPr>
          <a:xfrm>
            <a:off x="4541838" y="12118975"/>
            <a:ext cx="21196300" cy="546576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FE6E2C7F-BC7F-4540-AAFF-C94016D6A1BC}"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52DE827-FB7C-4344-984C-5C48B7B60562}"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53538" y="857250"/>
            <a:ext cx="6811962" cy="182483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514475" y="857250"/>
            <a:ext cx="20286663" cy="182483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08AA8601-7514-49C3-8AE3-70964BF9E4B8}"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0A7D74B-25E5-4A67-B23B-31A5C45067D6}"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2363" y="13742988"/>
            <a:ext cx="25738137" cy="424815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2392363" y="9064625"/>
            <a:ext cx="25738137" cy="4678363"/>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034F938F-68B7-401A-8993-F737A96AF606}"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514475" y="4989513"/>
            <a:ext cx="13549313" cy="14116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15216188" y="4989513"/>
            <a:ext cx="13549312" cy="14116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34BCFD67-0C63-4362-A096-0951976E55DD}"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514475" y="4787900"/>
            <a:ext cx="13377863" cy="19939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14475" y="6781800"/>
            <a:ext cx="13377863" cy="123221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5381288" y="4787900"/>
            <a:ext cx="13384212" cy="19939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5381288" y="6781800"/>
            <a:ext cx="13384212" cy="123221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D415E414-0845-44E6-9568-42F157768CDC}"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B781EDE4-13F2-4F13-AF5B-B12A1CB2F5A1}"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6A8AA2C8-CE72-42F6-B0C0-36C6347D7158}"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475" y="850900"/>
            <a:ext cx="9961563" cy="3624263"/>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11837988" y="850900"/>
            <a:ext cx="16927512" cy="182530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514475" y="4475163"/>
            <a:ext cx="9961563" cy="146288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E88A1109-0048-44AD-B9F2-F006EF6DC78D}"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663" y="14970125"/>
            <a:ext cx="18167350" cy="1768475"/>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5935663" y="1911350"/>
            <a:ext cx="18167350" cy="128317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5935663" y="16738600"/>
            <a:ext cx="18167350" cy="2509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C7229B93-F3F9-47C6-B2B6-8E5A5E848C58}"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14475" y="857250"/>
            <a:ext cx="27251025" cy="3563938"/>
          </a:xfrm>
          <a:prstGeom prst="rect">
            <a:avLst/>
          </a:prstGeom>
          <a:noFill/>
          <a:ln w="9525">
            <a:noFill/>
            <a:miter lim="800000"/>
            <a:headEnd/>
            <a:tailEnd/>
          </a:ln>
          <a:effectLst/>
        </p:spPr>
        <p:txBody>
          <a:bodyPr vert="horz" wrap="square" lIns="248945" tIns="124473" rIns="248945" bIns="124473"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14475" y="4989513"/>
            <a:ext cx="27251025" cy="14116050"/>
          </a:xfrm>
          <a:prstGeom prst="rect">
            <a:avLst/>
          </a:prstGeom>
          <a:noFill/>
          <a:ln w="9525">
            <a:noFill/>
            <a:miter lim="800000"/>
            <a:headEnd/>
            <a:tailEnd/>
          </a:ln>
          <a:effectLst/>
        </p:spPr>
        <p:txBody>
          <a:bodyPr vert="horz" wrap="square" lIns="248945" tIns="124473" rIns="248945" bIns="12447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514475" y="19475450"/>
            <a:ext cx="7064375" cy="1485900"/>
          </a:xfrm>
          <a:prstGeom prst="rect">
            <a:avLst/>
          </a:prstGeom>
          <a:noFill/>
          <a:ln w="9525">
            <a:noFill/>
            <a:miter lim="800000"/>
            <a:headEnd/>
            <a:tailEnd/>
          </a:ln>
          <a:effectLst/>
        </p:spPr>
        <p:txBody>
          <a:bodyPr vert="horz" wrap="square" lIns="248945" tIns="124473" rIns="248945" bIns="124473" numCol="1" anchor="t" anchorCtr="0" compatLnSpc="1">
            <a:prstTxWarp prst="textNoShape">
              <a:avLst/>
            </a:prstTxWarp>
          </a:bodyPr>
          <a:lstStyle>
            <a:lvl1pPr defTabSz="2489200">
              <a:defRPr sz="3800"/>
            </a:lvl1pPr>
          </a:lstStyle>
          <a:p>
            <a:endParaRPr lang="en-US" dirty="0"/>
          </a:p>
        </p:txBody>
      </p:sp>
      <p:sp>
        <p:nvSpPr>
          <p:cNvPr id="1029" name="Rectangle 5"/>
          <p:cNvSpPr>
            <a:spLocks noGrp="1" noChangeArrowheads="1"/>
          </p:cNvSpPr>
          <p:nvPr>
            <p:ph type="ftr" sz="quarter" idx="3"/>
          </p:nvPr>
        </p:nvSpPr>
        <p:spPr bwMode="auto">
          <a:xfrm>
            <a:off x="10345738" y="19475450"/>
            <a:ext cx="9588500" cy="1485900"/>
          </a:xfrm>
          <a:prstGeom prst="rect">
            <a:avLst/>
          </a:prstGeom>
          <a:noFill/>
          <a:ln w="9525">
            <a:noFill/>
            <a:miter lim="800000"/>
            <a:headEnd/>
            <a:tailEnd/>
          </a:ln>
          <a:effectLst/>
        </p:spPr>
        <p:txBody>
          <a:bodyPr vert="horz" wrap="square" lIns="248945" tIns="124473" rIns="248945" bIns="124473" numCol="1" anchor="t" anchorCtr="0" compatLnSpc="1">
            <a:prstTxWarp prst="textNoShape">
              <a:avLst/>
            </a:prstTxWarp>
          </a:bodyPr>
          <a:lstStyle>
            <a:lvl1pPr algn="ctr" defTabSz="2489200">
              <a:defRPr sz="3800"/>
            </a:lvl1pPr>
          </a:lstStyle>
          <a:p>
            <a:endParaRPr lang="en-US" dirty="0"/>
          </a:p>
        </p:txBody>
      </p:sp>
      <p:sp>
        <p:nvSpPr>
          <p:cNvPr id="1030" name="Rectangle 6"/>
          <p:cNvSpPr>
            <a:spLocks noGrp="1" noChangeArrowheads="1"/>
          </p:cNvSpPr>
          <p:nvPr>
            <p:ph type="sldNum" sz="quarter" idx="4"/>
          </p:nvPr>
        </p:nvSpPr>
        <p:spPr bwMode="auto">
          <a:xfrm>
            <a:off x="21701125" y="19475450"/>
            <a:ext cx="7064375" cy="1485900"/>
          </a:xfrm>
          <a:prstGeom prst="rect">
            <a:avLst/>
          </a:prstGeom>
          <a:noFill/>
          <a:ln w="9525">
            <a:noFill/>
            <a:miter lim="800000"/>
            <a:headEnd/>
            <a:tailEnd/>
          </a:ln>
          <a:effectLst/>
        </p:spPr>
        <p:txBody>
          <a:bodyPr vert="horz" wrap="square" lIns="248945" tIns="124473" rIns="248945" bIns="124473" numCol="1" anchor="t" anchorCtr="0" compatLnSpc="1">
            <a:prstTxWarp prst="textNoShape">
              <a:avLst/>
            </a:prstTxWarp>
          </a:bodyPr>
          <a:lstStyle>
            <a:lvl1pPr algn="r" defTabSz="2489200">
              <a:defRPr sz="3800"/>
            </a:lvl1pPr>
          </a:lstStyle>
          <a:p>
            <a:fld id="{7BE25FB5-BE71-482D-86AF-E6A4A1785B17}"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489200" rtl="0" fontAlgn="base">
        <a:spcBef>
          <a:spcPct val="0"/>
        </a:spcBef>
        <a:spcAft>
          <a:spcPct val="0"/>
        </a:spcAft>
        <a:defRPr sz="12000">
          <a:solidFill>
            <a:schemeClr val="tx2"/>
          </a:solidFill>
          <a:latin typeface="+mj-lt"/>
          <a:ea typeface="+mj-ea"/>
          <a:cs typeface="+mj-cs"/>
        </a:defRPr>
      </a:lvl1pPr>
      <a:lvl2pPr algn="ctr" defTabSz="2489200" rtl="0" fontAlgn="base">
        <a:spcBef>
          <a:spcPct val="0"/>
        </a:spcBef>
        <a:spcAft>
          <a:spcPct val="0"/>
        </a:spcAft>
        <a:defRPr sz="12000">
          <a:solidFill>
            <a:schemeClr val="tx2"/>
          </a:solidFill>
          <a:latin typeface="Arial" charset="0"/>
          <a:cs typeface="Arial" charset="0"/>
        </a:defRPr>
      </a:lvl2pPr>
      <a:lvl3pPr algn="ctr" defTabSz="2489200" rtl="0" fontAlgn="base">
        <a:spcBef>
          <a:spcPct val="0"/>
        </a:spcBef>
        <a:spcAft>
          <a:spcPct val="0"/>
        </a:spcAft>
        <a:defRPr sz="12000">
          <a:solidFill>
            <a:schemeClr val="tx2"/>
          </a:solidFill>
          <a:latin typeface="Arial" charset="0"/>
          <a:cs typeface="Arial" charset="0"/>
        </a:defRPr>
      </a:lvl3pPr>
      <a:lvl4pPr algn="ctr" defTabSz="2489200" rtl="0" fontAlgn="base">
        <a:spcBef>
          <a:spcPct val="0"/>
        </a:spcBef>
        <a:spcAft>
          <a:spcPct val="0"/>
        </a:spcAft>
        <a:defRPr sz="12000">
          <a:solidFill>
            <a:schemeClr val="tx2"/>
          </a:solidFill>
          <a:latin typeface="Arial" charset="0"/>
          <a:cs typeface="Arial" charset="0"/>
        </a:defRPr>
      </a:lvl4pPr>
      <a:lvl5pPr algn="ctr" defTabSz="2489200" rtl="0" fontAlgn="base">
        <a:spcBef>
          <a:spcPct val="0"/>
        </a:spcBef>
        <a:spcAft>
          <a:spcPct val="0"/>
        </a:spcAft>
        <a:defRPr sz="12000">
          <a:solidFill>
            <a:schemeClr val="tx2"/>
          </a:solidFill>
          <a:latin typeface="Arial" charset="0"/>
          <a:cs typeface="Arial" charset="0"/>
        </a:defRPr>
      </a:lvl5pPr>
      <a:lvl6pPr marL="457200" algn="ctr" defTabSz="2489200" rtl="0" fontAlgn="base">
        <a:spcBef>
          <a:spcPct val="0"/>
        </a:spcBef>
        <a:spcAft>
          <a:spcPct val="0"/>
        </a:spcAft>
        <a:defRPr sz="12000">
          <a:solidFill>
            <a:schemeClr val="tx2"/>
          </a:solidFill>
          <a:latin typeface="Arial" charset="0"/>
          <a:cs typeface="Arial" charset="0"/>
        </a:defRPr>
      </a:lvl6pPr>
      <a:lvl7pPr marL="914400" algn="ctr" defTabSz="2489200" rtl="0" fontAlgn="base">
        <a:spcBef>
          <a:spcPct val="0"/>
        </a:spcBef>
        <a:spcAft>
          <a:spcPct val="0"/>
        </a:spcAft>
        <a:defRPr sz="12000">
          <a:solidFill>
            <a:schemeClr val="tx2"/>
          </a:solidFill>
          <a:latin typeface="Arial" charset="0"/>
          <a:cs typeface="Arial" charset="0"/>
        </a:defRPr>
      </a:lvl7pPr>
      <a:lvl8pPr marL="1371600" algn="ctr" defTabSz="2489200" rtl="0" fontAlgn="base">
        <a:spcBef>
          <a:spcPct val="0"/>
        </a:spcBef>
        <a:spcAft>
          <a:spcPct val="0"/>
        </a:spcAft>
        <a:defRPr sz="12000">
          <a:solidFill>
            <a:schemeClr val="tx2"/>
          </a:solidFill>
          <a:latin typeface="Arial" charset="0"/>
          <a:cs typeface="Arial" charset="0"/>
        </a:defRPr>
      </a:lvl8pPr>
      <a:lvl9pPr marL="1828800" algn="ctr" defTabSz="2489200" rtl="0" fontAlgn="base">
        <a:spcBef>
          <a:spcPct val="0"/>
        </a:spcBef>
        <a:spcAft>
          <a:spcPct val="0"/>
        </a:spcAft>
        <a:defRPr sz="12000">
          <a:solidFill>
            <a:schemeClr val="tx2"/>
          </a:solidFill>
          <a:latin typeface="Arial" charset="0"/>
          <a:cs typeface="Arial" charset="0"/>
        </a:defRPr>
      </a:lvl9pPr>
    </p:titleStyle>
    <p:bodyStyle>
      <a:lvl1pPr marL="933450" indent="-933450" algn="l" defTabSz="2489200" rtl="0" fontAlgn="base">
        <a:spcBef>
          <a:spcPct val="20000"/>
        </a:spcBef>
        <a:spcAft>
          <a:spcPct val="0"/>
        </a:spcAft>
        <a:buChar char="•"/>
        <a:defRPr sz="8700">
          <a:solidFill>
            <a:schemeClr val="tx1"/>
          </a:solidFill>
          <a:latin typeface="+mn-lt"/>
          <a:ea typeface="+mn-ea"/>
          <a:cs typeface="+mn-cs"/>
        </a:defRPr>
      </a:lvl1pPr>
      <a:lvl2pPr marL="2022475" indent="-777875" algn="l" defTabSz="2489200" rtl="0" fontAlgn="base">
        <a:spcBef>
          <a:spcPct val="20000"/>
        </a:spcBef>
        <a:spcAft>
          <a:spcPct val="0"/>
        </a:spcAft>
        <a:buChar char="–"/>
        <a:defRPr sz="7600">
          <a:solidFill>
            <a:schemeClr val="tx1"/>
          </a:solidFill>
          <a:latin typeface="+mn-lt"/>
          <a:cs typeface="+mn-cs"/>
        </a:defRPr>
      </a:lvl2pPr>
      <a:lvl3pPr marL="3111500" indent="-622300" algn="l" defTabSz="2489200" rtl="0" fontAlgn="base">
        <a:spcBef>
          <a:spcPct val="20000"/>
        </a:spcBef>
        <a:spcAft>
          <a:spcPct val="0"/>
        </a:spcAft>
        <a:buChar char="•"/>
        <a:defRPr sz="6500">
          <a:solidFill>
            <a:schemeClr val="tx1"/>
          </a:solidFill>
          <a:latin typeface="+mn-lt"/>
          <a:cs typeface="+mn-cs"/>
        </a:defRPr>
      </a:lvl3pPr>
      <a:lvl4pPr marL="4356100" indent="-622300" algn="l" defTabSz="2489200" rtl="0" fontAlgn="base">
        <a:spcBef>
          <a:spcPct val="20000"/>
        </a:spcBef>
        <a:spcAft>
          <a:spcPct val="0"/>
        </a:spcAft>
        <a:buChar char="–"/>
        <a:defRPr sz="5400">
          <a:solidFill>
            <a:schemeClr val="tx1"/>
          </a:solidFill>
          <a:latin typeface="+mn-lt"/>
          <a:cs typeface="+mn-cs"/>
        </a:defRPr>
      </a:lvl4pPr>
      <a:lvl5pPr marL="5600700" indent="-622300" algn="l" defTabSz="2489200" rtl="0" fontAlgn="base">
        <a:spcBef>
          <a:spcPct val="20000"/>
        </a:spcBef>
        <a:spcAft>
          <a:spcPct val="0"/>
        </a:spcAft>
        <a:buChar char="»"/>
        <a:defRPr sz="5400">
          <a:solidFill>
            <a:schemeClr val="tx1"/>
          </a:solidFill>
          <a:latin typeface="+mn-lt"/>
          <a:cs typeface="+mn-cs"/>
        </a:defRPr>
      </a:lvl5pPr>
      <a:lvl6pPr marL="6057900" indent="-622300" algn="l" defTabSz="2489200" rtl="0" fontAlgn="base">
        <a:spcBef>
          <a:spcPct val="20000"/>
        </a:spcBef>
        <a:spcAft>
          <a:spcPct val="0"/>
        </a:spcAft>
        <a:buChar char="»"/>
        <a:defRPr sz="5400">
          <a:solidFill>
            <a:schemeClr val="tx1"/>
          </a:solidFill>
          <a:latin typeface="+mn-lt"/>
          <a:cs typeface="+mn-cs"/>
        </a:defRPr>
      </a:lvl6pPr>
      <a:lvl7pPr marL="6515100" indent="-622300" algn="l" defTabSz="2489200" rtl="0" fontAlgn="base">
        <a:spcBef>
          <a:spcPct val="20000"/>
        </a:spcBef>
        <a:spcAft>
          <a:spcPct val="0"/>
        </a:spcAft>
        <a:buChar char="»"/>
        <a:defRPr sz="5400">
          <a:solidFill>
            <a:schemeClr val="tx1"/>
          </a:solidFill>
          <a:latin typeface="+mn-lt"/>
          <a:cs typeface="+mn-cs"/>
        </a:defRPr>
      </a:lvl7pPr>
      <a:lvl8pPr marL="6972300" indent="-622300" algn="l" defTabSz="2489200" rtl="0" fontAlgn="base">
        <a:spcBef>
          <a:spcPct val="20000"/>
        </a:spcBef>
        <a:spcAft>
          <a:spcPct val="0"/>
        </a:spcAft>
        <a:buChar char="»"/>
        <a:defRPr sz="5400">
          <a:solidFill>
            <a:schemeClr val="tx1"/>
          </a:solidFill>
          <a:latin typeface="+mn-lt"/>
          <a:cs typeface="+mn-cs"/>
        </a:defRPr>
      </a:lvl8pPr>
      <a:lvl9pPr marL="7429500" indent="-622300" algn="l" defTabSz="2489200" rtl="0" fontAlgn="base">
        <a:spcBef>
          <a:spcPct val="20000"/>
        </a:spcBef>
        <a:spcAft>
          <a:spcPct val="0"/>
        </a:spcAft>
        <a:buChar char="»"/>
        <a:defRPr sz="5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mma.whewell@northampton.ac.uk" TargetMode="External"/><Relationship Id="rId7" Type="http://schemas.openxmlformats.org/officeDocument/2006/relationships/image" Target="../media/image4.jpeg"/><Relationship Id="rId2" Type="http://schemas.openxmlformats.org/officeDocument/2006/relationships/hyperlink" Target="mailto:anita.devi@northampton.ac.uk" TargetMode="Externa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479425" y="523875"/>
            <a:ext cx="29002038" cy="838200"/>
          </a:xfrm>
          <a:prstGeom prst="rect">
            <a:avLst/>
          </a:prstGeom>
          <a:noFill/>
          <a:ln w="9525">
            <a:noFill/>
            <a:miter lim="800000"/>
            <a:headEnd/>
            <a:tailEnd/>
          </a:ln>
          <a:effectLst/>
        </p:spPr>
        <p:txBody>
          <a:bodyPr>
            <a:spAutoFit/>
          </a:bodyPr>
          <a:lstStyle/>
          <a:p>
            <a:pPr defTabSz="2489200">
              <a:spcBef>
                <a:spcPct val="50000"/>
              </a:spcBef>
            </a:pPr>
            <a:endParaRPr lang="en-US" dirty="0"/>
          </a:p>
        </p:txBody>
      </p:sp>
      <p:sp>
        <p:nvSpPr>
          <p:cNvPr id="2056" name="Text Box 8"/>
          <p:cNvSpPr txBox="1">
            <a:spLocks noChangeArrowheads="1"/>
          </p:cNvSpPr>
          <p:nvPr/>
        </p:nvSpPr>
        <p:spPr bwMode="auto">
          <a:xfrm>
            <a:off x="522363" y="612280"/>
            <a:ext cx="25418824" cy="1200329"/>
          </a:xfrm>
          <a:prstGeom prst="rect">
            <a:avLst/>
          </a:prstGeom>
          <a:solidFill>
            <a:schemeClr val="bg1"/>
          </a:solidFill>
          <a:ln w="9525">
            <a:solidFill>
              <a:schemeClr val="hlink"/>
            </a:solidFill>
            <a:miter lim="800000"/>
            <a:headEnd/>
            <a:tailEnd/>
          </a:ln>
          <a:effectLst/>
        </p:spPr>
        <p:txBody>
          <a:bodyPr wrap="square">
            <a:spAutoFit/>
          </a:bodyPr>
          <a:lstStyle/>
          <a:p>
            <a:pPr algn="ctr" defTabSz="2489200">
              <a:spcBef>
                <a:spcPct val="50000"/>
              </a:spcBef>
            </a:pPr>
            <a:r>
              <a:rPr lang="en-GB" sz="3600" b="1" dirty="0">
                <a:solidFill>
                  <a:schemeClr val="accent5">
                    <a:lumMod val="25000"/>
                  </a:schemeClr>
                </a:solidFill>
              </a:rPr>
              <a:t>Evaluation of Special School Placements as part of the BA (QTS) P</a:t>
            </a:r>
            <a:r>
              <a:rPr lang="en-GB" sz="3600" b="1" dirty="0" smtClean="0">
                <a:solidFill>
                  <a:schemeClr val="accent5">
                    <a:lumMod val="25000"/>
                  </a:schemeClr>
                </a:solidFill>
              </a:rPr>
              <a:t>rimary Education </a:t>
            </a:r>
            <a:r>
              <a:rPr lang="en-GB" sz="3600" b="1" dirty="0">
                <a:solidFill>
                  <a:schemeClr val="accent5">
                    <a:lumMod val="25000"/>
                  </a:schemeClr>
                </a:solidFill>
              </a:rPr>
              <a:t>learning </a:t>
            </a:r>
            <a:r>
              <a:rPr lang="en-GB" sz="3600" b="1" dirty="0" smtClean="0">
                <a:solidFill>
                  <a:schemeClr val="accent5">
                    <a:lumMod val="25000"/>
                  </a:schemeClr>
                </a:solidFill>
              </a:rPr>
              <a:t>experience 2009-2010</a:t>
            </a:r>
          </a:p>
          <a:p>
            <a:pPr algn="ctr" defTabSz="2489200">
              <a:spcBef>
                <a:spcPct val="50000"/>
              </a:spcBef>
            </a:pPr>
            <a:r>
              <a:rPr lang="en-GB" sz="2400" dirty="0" smtClean="0"/>
              <a:t>Anita Devi (</a:t>
            </a:r>
            <a:r>
              <a:rPr lang="en-GB" sz="2400" dirty="0" smtClean="0">
                <a:hlinkClick r:id="rId2"/>
              </a:rPr>
              <a:t>anita.devi@northampton.ac.uk</a:t>
            </a:r>
            <a:r>
              <a:rPr lang="en-GB" sz="2400" dirty="0" smtClean="0"/>
              <a:t>) and Emma </a:t>
            </a:r>
            <a:r>
              <a:rPr lang="en-GB" sz="2400" dirty="0"/>
              <a:t>Whewell (</a:t>
            </a:r>
            <a:r>
              <a:rPr lang="en-GB" sz="2400" dirty="0" smtClean="0">
                <a:hlinkClick r:id="rId3"/>
              </a:rPr>
              <a:t>emma.whewell@northampton.ac.uk</a:t>
            </a:r>
            <a:r>
              <a:rPr lang="en-GB" sz="2400" dirty="0" smtClean="0"/>
              <a:t>) </a:t>
            </a:r>
            <a:endParaRPr lang="en-US" sz="2400" dirty="0"/>
          </a:p>
        </p:txBody>
      </p:sp>
      <p:sp>
        <p:nvSpPr>
          <p:cNvPr id="2057" name="Text Box 9"/>
          <p:cNvSpPr txBox="1">
            <a:spLocks noChangeArrowheads="1"/>
          </p:cNvSpPr>
          <p:nvPr/>
        </p:nvSpPr>
        <p:spPr bwMode="auto">
          <a:xfrm>
            <a:off x="594372" y="1980433"/>
            <a:ext cx="25346816" cy="4093428"/>
          </a:xfrm>
          <a:prstGeom prst="rect">
            <a:avLst/>
          </a:prstGeom>
          <a:solidFill>
            <a:schemeClr val="bg1"/>
          </a:solidFill>
          <a:ln w="9525">
            <a:solidFill>
              <a:schemeClr val="hlink"/>
            </a:solidFill>
            <a:miter lim="800000"/>
            <a:headEnd/>
            <a:tailEnd/>
          </a:ln>
          <a:effectLst/>
        </p:spPr>
        <p:txBody>
          <a:bodyPr wrap="square">
            <a:spAutoFit/>
          </a:bodyPr>
          <a:lstStyle/>
          <a:p>
            <a:pPr marL="342900" indent="-342900" defTabSz="2489200">
              <a:spcBef>
                <a:spcPts val="0"/>
              </a:spcBef>
              <a:buFontTx/>
              <a:buAutoNum type="arabicPeriod"/>
            </a:pPr>
            <a:r>
              <a:rPr lang="en-GB" sz="3200" b="1" dirty="0" smtClean="0">
                <a:solidFill>
                  <a:schemeClr val="accent5">
                    <a:lumMod val="50000"/>
                  </a:schemeClr>
                </a:solidFill>
              </a:rPr>
              <a:t>Introduction</a:t>
            </a:r>
          </a:p>
          <a:p>
            <a:pPr algn="just" defTabSz="2489200">
              <a:spcBef>
                <a:spcPct val="50000"/>
              </a:spcBef>
            </a:pPr>
            <a:r>
              <a:rPr lang="en-GB" sz="2400" dirty="0" smtClean="0"/>
              <a:t>This poster aims to profile how special school placements in Year 2 of the BA (QTS) primary programme offered by one university are being used to enhance trainee teachers’ skills to support the learning of pupils with diverse needs as well as their understanding of special education needs, pedagogy and inclusion. The placement is an extension of the Training and Development Agency (TDA) programme set up in 2006-7 and is undertaken in relation  to QTS standards with specific reference Q18,19,20 and 25a-d.  Ofsted (2008) highlight that the best institutions do further focussed work as well as developing students’ generic provision, they also gave a ‘high priority to preparing trainees to meet the needs of all pupils with learning difficulties and/ or disabilities’ (pg 9). The special school placements  in ITE reflect possible applications of the recommendations from The SALT Review (2009) and the role HE providers can play in implementing the recommendations from the review.</a:t>
            </a:r>
          </a:p>
          <a:p>
            <a:r>
              <a:rPr lang="en-GB" sz="2400" dirty="0" smtClean="0"/>
              <a:t>Many of the students who took part in the special school placement had limited experience of working with pupils with diverse needs and their parents (Forlin 2003). Parental educational choice has been enhanced by </a:t>
            </a:r>
            <a:r>
              <a:rPr lang="en-GB" sz="2400" i="1" dirty="0" smtClean="0"/>
              <a:t>Every Child Matters </a:t>
            </a:r>
            <a:r>
              <a:rPr lang="en-GB" sz="2400" dirty="0" smtClean="0"/>
              <a:t>(DfES, 2003) and this very much an underpinning theme in the recent White Paper </a:t>
            </a:r>
            <a:r>
              <a:rPr lang="en-GB" sz="2400" i="1" dirty="0" smtClean="0"/>
              <a:t>The Importance of Teaching </a:t>
            </a:r>
            <a:r>
              <a:rPr lang="en-GB" sz="2400" dirty="0" smtClean="0"/>
              <a:t>(DfE, 2010) and the recent Green Paper on “</a:t>
            </a:r>
            <a:r>
              <a:rPr lang="en-GB" sz="2400" i="1" dirty="0" smtClean="0"/>
              <a:t>Support and aspiration: A new approach to special educational needs and disability” </a:t>
            </a:r>
            <a:r>
              <a:rPr lang="en-GB" sz="2400" dirty="0" smtClean="0"/>
              <a:t>(DfE, 2011).</a:t>
            </a:r>
          </a:p>
        </p:txBody>
      </p:sp>
      <p:sp>
        <p:nvSpPr>
          <p:cNvPr id="2058" name="Text Box 10"/>
          <p:cNvSpPr txBox="1">
            <a:spLocks noChangeArrowheads="1"/>
          </p:cNvSpPr>
          <p:nvPr/>
        </p:nvSpPr>
        <p:spPr bwMode="auto">
          <a:xfrm>
            <a:off x="594371" y="6300913"/>
            <a:ext cx="19514168" cy="4770537"/>
          </a:xfrm>
          <a:prstGeom prst="rect">
            <a:avLst/>
          </a:prstGeom>
          <a:solidFill>
            <a:schemeClr val="bg1"/>
          </a:solidFill>
          <a:ln w="9525">
            <a:solidFill>
              <a:schemeClr val="hlink"/>
            </a:solidFill>
            <a:miter lim="800000"/>
            <a:headEnd/>
            <a:tailEnd/>
          </a:ln>
          <a:effectLst/>
        </p:spPr>
        <p:txBody>
          <a:bodyPr wrap="square">
            <a:spAutoFit/>
          </a:bodyPr>
          <a:lstStyle/>
          <a:p>
            <a:pPr marL="342900" indent="-342900" defTabSz="2489200">
              <a:spcBef>
                <a:spcPct val="50000"/>
              </a:spcBef>
            </a:pPr>
            <a:r>
              <a:rPr lang="en-GB" sz="3200" b="1" dirty="0" smtClean="0">
                <a:solidFill>
                  <a:schemeClr val="accent5">
                    <a:lumMod val="50000"/>
                  </a:schemeClr>
                </a:solidFill>
              </a:rPr>
              <a:t>2.</a:t>
            </a:r>
            <a:r>
              <a:rPr lang="en-GB" sz="4000" b="1" dirty="0" smtClean="0">
                <a:solidFill>
                  <a:schemeClr val="accent5">
                    <a:lumMod val="50000"/>
                  </a:schemeClr>
                </a:solidFill>
              </a:rPr>
              <a:t> </a:t>
            </a:r>
            <a:r>
              <a:rPr lang="en-GB" sz="3200" b="1" dirty="0" smtClean="0">
                <a:solidFill>
                  <a:schemeClr val="accent5">
                    <a:lumMod val="50000"/>
                  </a:schemeClr>
                </a:solidFill>
              </a:rPr>
              <a:t>Overview of method</a:t>
            </a:r>
            <a:endParaRPr lang="en-GB" sz="3200" b="1" dirty="0">
              <a:solidFill>
                <a:schemeClr val="accent5">
                  <a:lumMod val="50000"/>
                </a:schemeClr>
              </a:solidFill>
            </a:endParaRPr>
          </a:p>
          <a:p>
            <a:pPr marL="342900" indent="-342900" defTabSz="2489200">
              <a:spcBef>
                <a:spcPts val="0"/>
              </a:spcBef>
              <a:buFont typeface="Arial" pitchFamily="34" charset="0"/>
              <a:buChar char="•"/>
            </a:pPr>
            <a:r>
              <a:rPr lang="en-GB" sz="2400" dirty="0"/>
              <a:t>The sample consisted of </a:t>
            </a:r>
            <a:r>
              <a:rPr lang="en-GB" sz="2400" dirty="0" smtClean="0"/>
              <a:t>25 students over two years out of a total cohort of 200 (male and female), with ages ranging </a:t>
            </a:r>
            <a:r>
              <a:rPr lang="en-GB" sz="2400" dirty="0"/>
              <a:t>from </a:t>
            </a:r>
            <a:r>
              <a:rPr lang="en-GB" sz="2400" dirty="0" smtClean="0"/>
              <a:t>20-45 years </a:t>
            </a:r>
            <a:r>
              <a:rPr lang="en-GB" sz="2400" dirty="0"/>
              <a:t>with the majority </a:t>
            </a:r>
            <a:r>
              <a:rPr lang="en-GB" sz="2400" dirty="0" smtClean="0"/>
              <a:t>(16) </a:t>
            </a:r>
            <a:r>
              <a:rPr lang="en-GB" sz="2400" dirty="0"/>
              <a:t>falling in the age range of </a:t>
            </a:r>
            <a:r>
              <a:rPr lang="en-GB" sz="2400" dirty="0" smtClean="0"/>
              <a:t>20-26 </a:t>
            </a:r>
            <a:r>
              <a:rPr lang="en-GB" sz="2400" dirty="0"/>
              <a:t>years. </a:t>
            </a:r>
            <a:endParaRPr lang="en-GB" sz="2400" dirty="0" smtClean="0"/>
          </a:p>
          <a:p>
            <a:pPr marL="342900" indent="-342900" defTabSz="2489200">
              <a:spcBef>
                <a:spcPts val="0"/>
              </a:spcBef>
              <a:buFont typeface="Arial" pitchFamily="34" charset="0"/>
              <a:buChar char="•"/>
            </a:pPr>
            <a:r>
              <a:rPr lang="en-GB" sz="2400" dirty="0" smtClean="0"/>
              <a:t>These students undertook a 21 day placement in a primary special school setting in Summer 2009 and Summer 2010 supported by an ITE tutor and a member of the SEN Division at the School </a:t>
            </a:r>
            <a:r>
              <a:rPr lang="en-GB" sz="2400" smtClean="0"/>
              <a:t>of Education in </a:t>
            </a:r>
            <a:r>
              <a:rPr lang="en-GB" sz="2400" dirty="0" smtClean="0"/>
              <a:t>the University.</a:t>
            </a:r>
            <a:endParaRPr lang="en-GB" sz="2400" dirty="0"/>
          </a:p>
          <a:p>
            <a:pPr marL="342900" indent="-342900" defTabSz="2489200">
              <a:spcBef>
                <a:spcPts val="0"/>
              </a:spcBef>
              <a:buFont typeface="Arial" pitchFamily="34" charset="0"/>
              <a:buChar char="•"/>
            </a:pPr>
            <a:r>
              <a:rPr lang="en-GB" sz="2400" dirty="0"/>
              <a:t>The questionnaire focussed on 3 key areas of </a:t>
            </a:r>
            <a:r>
              <a:rPr lang="en-GB" sz="2400" dirty="0" smtClean="0"/>
              <a:t>interest and was a modified version of the school experience evaluation form requiring more detailed responses:</a:t>
            </a:r>
          </a:p>
          <a:p>
            <a:pPr marL="342900" indent="-342900" defTabSz="2489200">
              <a:spcBef>
                <a:spcPts val="0"/>
              </a:spcBef>
            </a:pPr>
            <a:endParaRPr lang="en-GB" sz="2400" dirty="0"/>
          </a:p>
          <a:p>
            <a:pPr marL="1257300" lvl="2" indent="-342900" defTabSz="2489200"/>
            <a:r>
              <a:rPr lang="en-GB" sz="2400" dirty="0"/>
              <a:t>1</a:t>
            </a:r>
            <a:r>
              <a:rPr lang="en-GB" sz="2400" dirty="0" smtClean="0"/>
              <a:t>. Has the placement changed the students’ views on inclusion, if so, how?</a:t>
            </a:r>
          </a:p>
          <a:p>
            <a:pPr marL="1257300" lvl="2" indent="-342900" defTabSz="2489200"/>
            <a:r>
              <a:rPr lang="en-GB" sz="2400" dirty="0" smtClean="0"/>
              <a:t>2. What skills have the students learnt that can be applied in a mainstream setting?</a:t>
            </a:r>
          </a:p>
          <a:p>
            <a:pPr marL="1257300" lvl="2" indent="-342900" defTabSz="2489200"/>
            <a:r>
              <a:rPr lang="en-GB" sz="2400" dirty="0" smtClean="0"/>
              <a:t>3</a:t>
            </a:r>
            <a:r>
              <a:rPr lang="en-GB" sz="2400" dirty="0"/>
              <a:t>. What do the </a:t>
            </a:r>
            <a:r>
              <a:rPr lang="en-GB" sz="2400" dirty="0" smtClean="0"/>
              <a:t>students’ </a:t>
            </a:r>
            <a:r>
              <a:rPr lang="en-GB" sz="2400" dirty="0"/>
              <a:t>responses suggest they need from their Initial Teacher </a:t>
            </a:r>
            <a:r>
              <a:rPr lang="en-GB" sz="2400" dirty="0" smtClean="0"/>
              <a:t>Education  (ITE) to prepare them to teach in a special needs setting?</a:t>
            </a:r>
            <a:endParaRPr lang="en-US" sz="2400" dirty="0"/>
          </a:p>
        </p:txBody>
      </p:sp>
      <p:sp>
        <p:nvSpPr>
          <p:cNvPr id="2059" name="Text Box 11"/>
          <p:cNvSpPr txBox="1">
            <a:spLocks noChangeArrowheads="1"/>
          </p:cNvSpPr>
          <p:nvPr/>
        </p:nvSpPr>
        <p:spPr bwMode="auto">
          <a:xfrm>
            <a:off x="20252555" y="6300912"/>
            <a:ext cx="9001000" cy="9448740"/>
          </a:xfrm>
          <a:prstGeom prst="rect">
            <a:avLst/>
          </a:prstGeom>
          <a:solidFill>
            <a:schemeClr val="bg1"/>
          </a:solidFill>
          <a:ln w="9525">
            <a:solidFill>
              <a:schemeClr val="hlink"/>
            </a:solidFill>
            <a:miter lim="800000"/>
            <a:headEnd/>
            <a:tailEnd/>
          </a:ln>
          <a:effectLst/>
        </p:spPr>
        <p:txBody>
          <a:bodyPr wrap="square">
            <a:spAutoFit/>
          </a:bodyPr>
          <a:lstStyle/>
          <a:p>
            <a:pPr defTabSz="2489200">
              <a:spcBef>
                <a:spcPct val="50000"/>
              </a:spcBef>
            </a:pPr>
            <a:r>
              <a:rPr lang="en-GB" sz="3200" b="1" dirty="0">
                <a:solidFill>
                  <a:schemeClr val="accent5">
                    <a:lumMod val="50000"/>
                  </a:schemeClr>
                </a:solidFill>
              </a:rPr>
              <a:t>3. </a:t>
            </a:r>
            <a:r>
              <a:rPr lang="en-GB" sz="3200" b="1" dirty="0" smtClean="0">
                <a:solidFill>
                  <a:schemeClr val="accent5">
                    <a:lumMod val="50000"/>
                  </a:schemeClr>
                </a:solidFill>
              </a:rPr>
              <a:t>Results</a:t>
            </a:r>
          </a:p>
          <a:p>
            <a:pPr defTabSz="2489200">
              <a:spcBef>
                <a:spcPts val="0"/>
              </a:spcBef>
              <a:buClr>
                <a:srgbClr val="C00000"/>
              </a:buClr>
              <a:buSzPct val="125000"/>
              <a:buFont typeface="Wingdings 2" pitchFamily="18" charset="2"/>
              <a:buChar char=""/>
            </a:pPr>
            <a:r>
              <a:rPr lang="en-GB" sz="2400" b="1" dirty="0" smtClean="0"/>
              <a:t> Change in views on Inclusion</a:t>
            </a:r>
          </a:p>
          <a:p>
            <a:pPr algn="ctr" defTabSz="2489200">
              <a:spcBef>
                <a:spcPts val="0"/>
              </a:spcBef>
            </a:pPr>
            <a:r>
              <a:rPr lang="en-GB" sz="2400" i="1" dirty="0" smtClean="0">
                <a:solidFill>
                  <a:srgbClr val="002060"/>
                </a:solidFill>
              </a:rPr>
              <a:t>“It became evident that educational inclusion is not always possible for some children”</a:t>
            </a:r>
          </a:p>
          <a:p>
            <a:pPr algn="ctr" defTabSz="2489200">
              <a:spcBef>
                <a:spcPts val="0"/>
              </a:spcBef>
            </a:pPr>
            <a:r>
              <a:rPr lang="en-GB" sz="2400" i="1" dirty="0" smtClean="0">
                <a:solidFill>
                  <a:srgbClr val="002060"/>
                </a:solidFill>
              </a:rPr>
              <a:t>“I now feel more aware of inclusion of every child”</a:t>
            </a:r>
          </a:p>
          <a:p>
            <a:pPr marL="261938" indent="-261938" defTabSz="2489200">
              <a:spcBef>
                <a:spcPts val="0"/>
              </a:spcBef>
              <a:buFont typeface="Arial" pitchFamily="34" charset="0"/>
              <a:buChar char="•"/>
            </a:pPr>
            <a:r>
              <a:rPr lang="en-GB" sz="2400" dirty="0" smtClean="0"/>
              <a:t>Greater awareness of the need for appropriate adult: student ratios to meet the needs of pupils, choice of provision is important, effective use of specialists and equipment</a:t>
            </a:r>
          </a:p>
          <a:p>
            <a:pPr marL="261938" indent="-261938" defTabSz="2489200">
              <a:spcBef>
                <a:spcPts val="0"/>
              </a:spcBef>
            </a:pPr>
            <a:endParaRPr lang="en-GB" sz="2400" dirty="0" smtClean="0"/>
          </a:p>
          <a:p>
            <a:pPr defTabSz="2489200">
              <a:spcBef>
                <a:spcPts val="0"/>
              </a:spcBef>
              <a:buClr>
                <a:srgbClr val="7030A0"/>
              </a:buClr>
              <a:buSzPct val="125000"/>
              <a:buFont typeface="Wingdings 2" pitchFamily="18" charset="2"/>
              <a:buChar char=""/>
            </a:pPr>
            <a:r>
              <a:rPr lang="en-GB" sz="2400" b="1" dirty="0" smtClean="0"/>
              <a:t>  Transferable skills to mainstream</a:t>
            </a:r>
          </a:p>
          <a:p>
            <a:pPr algn="ctr">
              <a:spcBef>
                <a:spcPts val="0"/>
              </a:spcBef>
            </a:pPr>
            <a:r>
              <a:rPr lang="en-GB" sz="2400" i="1" dirty="0" smtClean="0">
                <a:solidFill>
                  <a:srgbClr val="002060"/>
                </a:solidFill>
              </a:rPr>
              <a:t>‘I learnt to be more creative when planning lessons- this is something I feel I can apply in a mainstream setting’</a:t>
            </a:r>
            <a:endParaRPr lang="en-GB" sz="2400" dirty="0" smtClean="0">
              <a:solidFill>
                <a:srgbClr val="002060"/>
              </a:solidFill>
            </a:endParaRPr>
          </a:p>
          <a:p>
            <a:pPr marL="261938" indent="-261938">
              <a:spcBef>
                <a:spcPts val="0"/>
              </a:spcBef>
              <a:buFont typeface="Arial" pitchFamily="34" charset="0"/>
              <a:buChar char="•"/>
            </a:pPr>
            <a:r>
              <a:rPr lang="en-GB" sz="2400" dirty="0" smtClean="0"/>
              <a:t>Students reported development of skills in planning, differentiation, behaviour management, individualised teaching, personalised learning, team teach techniques, working with other adults, flexibility, using music and songs to enhance the learning environment, use of outdoor learning experiences, sign language, pace of lesson and great confidence in dealing with social/emotional needs</a:t>
            </a:r>
          </a:p>
          <a:p>
            <a:pPr marL="261938" indent="-261938">
              <a:spcBef>
                <a:spcPts val="0"/>
              </a:spcBef>
            </a:pPr>
            <a:endParaRPr lang="en-GB" sz="2400" dirty="0" smtClean="0"/>
          </a:p>
          <a:p>
            <a:pPr defTabSz="2489200">
              <a:spcBef>
                <a:spcPts val="0"/>
              </a:spcBef>
              <a:buClr>
                <a:srgbClr val="C00000"/>
              </a:buClr>
              <a:buSzPct val="125000"/>
              <a:buFont typeface="Wingdings 2" pitchFamily="18" charset="2"/>
              <a:buChar char=""/>
            </a:pPr>
            <a:r>
              <a:rPr lang="en-GB" sz="2400" b="1" dirty="0" smtClean="0"/>
              <a:t>  Perceived requirement from ITE in terms of preparing for teaching in special school setting:</a:t>
            </a:r>
          </a:p>
          <a:p>
            <a:pPr algn="ctr"/>
            <a:r>
              <a:rPr lang="en-GB" sz="2400" i="1" dirty="0" smtClean="0">
                <a:solidFill>
                  <a:schemeClr val="accent5">
                    <a:lumMod val="25000"/>
                  </a:schemeClr>
                </a:solidFill>
              </a:rPr>
              <a:t>‘I was given very little support in consideration of the context’</a:t>
            </a:r>
          </a:p>
          <a:p>
            <a:pPr algn="ctr"/>
            <a:r>
              <a:rPr lang="en-GB" sz="2400" i="1" dirty="0" smtClean="0">
                <a:solidFill>
                  <a:schemeClr val="accent5">
                    <a:lumMod val="25000"/>
                  </a:schemeClr>
                </a:solidFill>
              </a:rPr>
              <a:t>‘…students going on this placement need more preparation. It is a completely different experience from a mainstream placement’</a:t>
            </a:r>
          </a:p>
        </p:txBody>
      </p:sp>
      <p:sp>
        <p:nvSpPr>
          <p:cNvPr id="2060" name="Text Box 12"/>
          <p:cNvSpPr txBox="1">
            <a:spLocks noChangeArrowheads="1"/>
          </p:cNvSpPr>
          <p:nvPr/>
        </p:nvSpPr>
        <p:spPr bwMode="auto">
          <a:xfrm>
            <a:off x="594371" y="11193466"/>
            <a:ext cx="19514168" cy="4647426"/>
          </a:xfrm>
          <a:prstGeom prst="rect">
            <a:avLst/>
          </a:prstGeom>
          <a:solidFill>
            <a:schemeClr val="bg1"/>
          </a:solidFill>
          <a:ln w="9525">
            <a:solidFill>
              <a:schemeClr val="hlink"/>
            </a:solidFill>
            <a:miter lim="800000"/>
            <a:headEnd/>
            <a:tailEnd/>
          </a:ln>
          <a:effectLst/>
        </p:spPr>
        <p:txBody>
          <a:bodyPr wrap="square">
            <a:spAutoFit/>
          </a:bodyPr>
          <a:lstStyle/>
          <a:p>
            <a:pPr defTabSz="2489200">
              <a:spcBef>
                <a:spcPct val="50000"/>
              </a:spcBef>
            </a:pPr>
            <a:r>
              <a:rPr lang="en-GB" sz="3200" b="1" dirty="0">
                <a:solidFill>
                  <a:schemeClr val="accent5">
                    <a:lumMod val="50000"/>
                  </a:schemeClr>
                </a:solidFill>
              </a:rPr>
              <a:t>4. </a:t>
            </a:r>
            <a:r>
              <a:rPr lang="en-GB" sz="3200" b="1" dirty="0" smtClean="0">
                <a:solidFill>
                  <a:schemeClr val="accent5">
                    <a:lumMod val="50000"/>
                  </a:schemeClr>
                </a:solidFill>
              </a:rPr>
              <a:t>Conclusions		</a:t>
            </a:r>
            <a:r>
              <a:rPr lang="en-GB" sz="2400" i="1" dirty="0" smtClean="0">
                <a:solidFill>
                  <a:srgbClr val="002060"/>
                </a:solidFill>
              </a:rPr>
              <a:t>“It is more challenging but more rewarding than a mainstream setting”</a:t>
            </a:r>
            <a:endParaRPr lang="en-GB" sz="2400" b="1" dirty="0" smtClean="0">
              <a:solidFill>
                <a:schemeClr val="accent5">
                  <a:lumMod val="50000"/>
                </a:schemeClr>
              </a:solidFill>
            </a:endParaRPr>
          </a:p>
          <a:p>
            <a:pPr defTabSz="2489200">
              <a:spcBef>
                <a:spcPts val="0"/>
              </a:spcBef>
            </a:pPr>
            <a:r>
              <a:rPr lang="en-GB" sz="2400" dirty="0" smtClean="0"/>
              <a:t>The special school placement provided students with a broader range of experiences during their ITE placements .  It made them reflect on their  views and understanding of inclusion; it enhanced their teaching skills, many of which they could see as transferable to a mainstream setting and it  informed the university as a provider with feedback as to how the ITE experience could be improved for future teachers.  These results concur with (Golder et al 2009).  However as a provider we need to continue to develop and expand the programme to invite new schools into partnership and offer more students the opportunity to have a school placement of this type. May 2011 saw a 5 place increase in allocation and more than twice the number of students applying . In particular there is a need for:</a:t>
            </a:r>
          </a:p>
          <a:p>
            <a:pPr marL="620713" indent="-620713" defTabSz="2489200">
              <a:spcBef>
                <a:spcPts val="0"/>
              </a:spcBef>
              <a:buFont typeface="Arial" pitchFamily="34" charset="0"/>
              <a:buChar char="•"/>
            </a:pPr>
            <a:r>
              <a:rPr lang="en-GB" sz="2400" dirty="0" smtClean="0"/>
              <a:t>More specific and directed information to students prior to placement</a:t>
            </a:r>
          </a:p>
          <a:p>
            <a:pPr marL="620713" indent="-620713" defTabSz="2489200">
              <a:spcBef>
                <a:spcPts val="0"/>
              </a:spcBef>
              <a:buFont typeface="Arial" pitchFamily="34" charset="0"/>
              <a:buChar char="•"/>
            </a:pPr>
            <a:r>
              <a:rPr lang="en-GB" sz="2400" dirty="0" smtClean="0"/>
              <a:t>Preparation for both mentor training and student induction. This would lead to a smoother, more beneficial transition into  the SEN placement. </a:t>
            </a:r>
          </a:p>
          <a:p>
            <a:pPr marL="620713" indent="-620713" defTabSz="2489200">
              <a:spcBef>
                <a:spcPts val="0"/>
              </a:spcBef>
              <a:buFont typeface="Arial" pitchFamily="34" charset="0"/>
              <a:buChar char="•"/>
            </a:pPr>
            <a:r>
              <a:rPr lang="en-GB" sz="2400" dirty="0" smtClean="0"/>
              <a:t>Better coordination of visits by 2 tutors across the two divisions .  Input from SEN specialist tutor was seen as beneficial to effective monitoring and advice.</a:t>
            </a:r>
          </a:p>
        </p:txBody>
      </p:sp>
      <p:sp>
        <p:nvSpPr>
          <p:cNvPr id="2061" name="Text Box 13"/>
          <p:cNvSpPr txBox="1">
            <a:spLocks noChangeArrowheads="1"/>
          </p:cNvSpPr>
          <p:nvPr/>
        </p:nvSpPr>
        <p:spPr bwMode="auto">
          <a:xfrm>
            <a:off x="594371" y="16021992"/>
            <a:ext cx="28659184" cy="2985433"/>
          </a:xfrm>
          <a:prstGeom prst="rect">
            <a:avLst/>
          </a:prstGeom>
          <a:solidFill>
            <a:schemeClr val="bg1"/>
          </a:solidFill>
          <a:ln w="9525">
            <a:solidFill>
              <a:schemeClr val="hlink"/>
            </a:solidFill>
            <a:miter lim="800000"/>
            <a:headEnd/>
            <a:tailEnd/>
          </a:ln>
          <a:effectLst/>
        </p:spPr>
        <p:txBody>
          <a:bodyPr wrap="square">
            <a:spAutoFit/>
          </a:bodyPr>
          <a:lstStyle/>
          <a:p>
            <a:pPr defTabSz="2489200">
              <a:spcBef>
                <a:spcPct val="50000"/>
              </a:spcBef>
            </a:pPr>
            <a:r>
              <a:rPr lang="en-GB" sz="3200" b="1" dirty="0">
                <a:solidFill>
                  <a:schemeClr val="accent5">
                    <a:lumMod val="50000"/>
                  </a:schemeClr>
                </a:solidFill>
              </a:rPr>
              <a:t>5. Implications for Initial Teacher </a:t>
            </a:r>
            <a:r>
              <a:rPr lang="en-GB" sz="3200" b="1" dirty="0" smtClean="0">
                <a:solidFill>
                  <a:schemeClr val="accent5">
                    <a:lumMod val="50000"/>
                  </a:schemeClr>
                </a:solidFill>
              </a:rPr>
              <a:t>Education</a:t>
            </a:r>
          </a:p>
          <a:p>
            <a:pPr algn="just" defTabSz="2489200">
              <a:spcBef>
                <a:spcPct val="50000"/>
              </a:spcBef>
            </a:pPr>
            <a:r>
              <a:rPr lang="en-GB" sz="2400" dirty="0" smtClean="0"/>
              <a:t>As we move into a new era of educational change in the UK where policy makers strive to ‘remove the bias towards inclusion’ (DfE 2011), it is imperative for ITE providers to consider the breadth of placement experiences provided for trainee teachers so that professional perceptions of ‘inclusion’  can be clarified and translated into practice, irrespective of the setting.  In addition, transferable skills derived from each placement serve to enhance the future delivery of good quality first inclusive lessons in  all schools, academies and other educational settings.   At the time of writing (April 2011), a review by the government was underway regarding Teacher Standards with a designated focus on excellent teaching and support for those with special educational needs. Regardless of the outcome of this review, future trainee teachers will need some input, experiential learning opportunity and guidance on meeting the needs of diverse learners and ITE providers will need to consider creative and effective methods and partnerships for equipping teachers of the  next generation to  meet those needs.  The special school placements are a practical example of supporting and developing teacher education and training in this area. </a:t>
            </a:r>
            <a:endParaRPr lang="en-GB" sz="2400" dirty="0"/>
          </a:p>
        </p:txBody>
      </p:sp>
      <p:pic>
        <p:nvPicPr>
          <p:cNvPr id="2063" name="Picture 15" descr="uni logo"/>
          <p:cNvPicPr>
            <a:picLocks noChangeAspect="1" noChangeArrowheads="1"/>
          </p:cNvPicPr>
          <p:nvPr/>
        </p:nvPicPr>
        <p:blipFill>
          <a:blip r:embed="rId4" cstate="print"/>
          <a:srcRect/>
          <a:stretch>
            <a:fillRect/>
          </a:stretch>
        </p:blipFill>
        <p:spPr bwMode="auto">
          <a:xfrm>
            <a:off x="25005083" y="19118336"/>
            <a:ext cx="4042623" cy="982901"/>
          </a:xfrm>
          <a:prstGeom prst="rect">
            <a:avLst/>
          </a:prstGeom>
          <a:noFill/>
        </p:spPr>
      </p:pic>
      <p:sp>
        <p:nvSpPr>
          <p:cNvPr id="14" name="TextBox 13"/>
          <p:cNvSpPr txBox="1"/>
          <p:nvPr/>
        </p:nvSpPr>
        <p:spPr>
          <a:xfrm>
            <a:off x="1746499" y="18974320"/>
            <a:ext cx="28533476" cy="400110"/>
          </a:xfrm>
          <a:prstGeom prst="rect">
            <a:avLst/>
          </a:prstGeom>
          <a:noFill/>
        </p:spPr>
        <p:txBody>
          <a:bodyPr wrap="square" rtlCol="0">
            <a:spAutoFit/>
          </a:bodyPr>
          <a:lstStyle/>
          <a:p>
            <a:r>
              <a:rPr lang="en-GB" sz="2000" b="1" dirty="0" smtClean="0"/>
              <a:t>Selected References</a:t>
            </a:r>
            <a:endParaRPr lang="en-GB" sz="2000" dirty="0"/>
          </a:p>
        </p:txBody>
      </p:sp>
      <p:pic>
        <p:nvPicPr>
          <p:cNvPr id="12" name="Picture 11" descr="Fairfields_032.jpg"/>
          <p:cNvPicPr>
            <a:picLocks noChangeAspect="1"/>
          </p:cNvPicPr>
          <p:nvPr/>
        </p:nvPicPr>
        <p:blipFill>
          <a:blip r:embed="rId5" cstate="print"/>
          <a:stretch>
            <a:fillRect/>
          </a:stretch>
        </p:blipFill>
        <p:spPr>
          <a:xfrm>
            <a:off x="26157211" y="0"/>
            <a:ext cx="4122764" cy="3092073"/>
          </a:xfrm>
          <a:prstGeom prst="rect">
            <a:avLst/>
          </a:prstGeom>
          <a:ln>
            <a:noFill/>
          </a:ln>
          <a:effectLst>
            <a:softEdge rad="112500"/>
          </a:effectLst>
        </p:spPr>
      </p:pic>
      <p:pic>
        <p:nvPicPr>
          <p:cNvPr id="13" name="Picture 12" descr="Fairfields_001.jpg"/>
          <p:cNvPicPr>
            <a:picLocks noChangeAspect="1"/>
          </p:cNvPicPr>
          <p:nvPr/>
        </p:nvPicPr>
        <p:blipFill>
          <a:blip r:embed="rId6" cstate="print"/>
          <a:stretch>
            <a:fillRect/>
          </a:stretch>
        </p:blipFill>
        <p:spPr>
          <a:xfrm>
            <a:off x="-1" y="19154145"/>
            <a:ext cx="1674491" cy="2232655"/>
          </a:xfrm>
          <a:prstGeom prst="rect">
            <a:avLst/>
          </a:prstGeom>
          <a:ln>
            <a:noFill/>
          </a:ln>
          <a:effectLst>
            <a:softEdge rad="112500"/>
          </a:effectLst>
        </p:spPr>
      </p:pic>
      <p:pic>
        <p:nvPicPr>
          <p:cNvPr id="16" name="Picture 15" descr="Fairfields_030.jpg"/>
          <p:cNvPicPr>
            <a:picLocks noChangeAspect="1"/>
          </p:cNvPicPr>
          <p:nvPr/>
        </p:nvPicPr>
        <p:blipFill>
          <a:blip r:embed="rId7" cstate="print"/>
          <a:stretch>
            <a:fillRect/>
          </a:stretch>
        </p:blipFill>
        <p:spPr>
          <a:xfrm>
            <a:off x="26589259" y="3132560"/>
            <a:ext cx="3216640" cy="2412480"/>
          </a:xfrm>
          <a:prstGeom prst="rect">
            <a:avLst/>
          </a:prstGeom>
          <a:ln>
            <a:noFill/>
          </a:ln>
          <a:effectLst>
            <a:softEdge rad="112500"/>
          </a:effectLst>
        </p:spPr>
      </p:pic>
      <p:sp>
        <p:nvSpPr>
          <p:cNvPr id="17" name="TextBox 16"/>
          <p:cNvSpPr txBox="1"/>
          <p:nvPr/>
        </p:nvSpPr>
        <p:spPr>
          <a:xfrm>
            <a:off x="4554811" y="18974321"/>
            <a:ext cx="25725164" cy="2246769"/>
          </a:xfrm>
          <a:prstGeom prst="rect">
            <a:avLst/>
          </a:prstGeom>
          <a:noFill/>
        </p:spPr>
        <p:txBody>
          <a:bodyPr wrap="square" rtlCol="0">
            <a:spAutoFit/>
          </a:bodyPr>
          <a:lstStyle/>
          <a:p>
            <a:r>
              <a:rPr lang="en-GB" sz="2000" dirty="0" smtClean="0"/>
              <a:t>DfES (2003) </a:t>
            </a:r>
            <a:r>
              <a:rPr lang="en-GB" sz="2000" i="1" dirty="0" smtClean="0"/>
              <a:t>Every Child Matters</a:t>
            </a:r>
            <a:r>
              <a:rPr lang="en-GB" sz="2000" dirty="0" smtClean="0"/>
              <a:t>, London, DfES Publications</a:t>
            </a:r>
          </a:p>
          <a:p>
            <a:r>
              <a:rPr lang="en-GB" sz="2000" dirty="0" smtClean="0"/>
              <a:t>DfE (2010) </a:t>
            </a:r>
            <a:r>
              <a:rPr lang="en-GB" sz="2000" i="1" dirty="0" smtClean="0"/>
              <a:t>The Importance of Teaching, </a:t>
            </a:r>
            <a:r>
              <a:rPr lang="en-GB" sz="2000" dirty="0" smtClean="0"/>
              <a:t>London, DfES Publications</a:t>
            </a:r>
          </a:p>
          <a:p>
            <a:r>
              <a:rPr lang="en-GB" sz="2000" i="1" dirty="0" smtClean="0"/>
              <a:t>DfE (2011) Support and aspiration: A new approach to special educational needs and disability, </a:t>
            </a:r>
            <a:r>
              <a:rPr lang="en-GB" sz="2000" dirty="0" smtClean="0"/>
              <a:t>London, DfES Publications</a:t>
            </a:r>
          </a:p>
          <a:p>
            <a:r>
              <a:rPr lang="en-GB" sz="2000" dirty="0" smtClean="0"/>
              <a:t>Forlin , C (2003) Pre-service teacher education: involvement of trainee teachers with intellectual disabilities, </a:t>
            </a:r>
            <a:r>
              <a:rPr lang="en-GB" sz="2000" i="1" dirty="0" smtClean="0"/>
              <a:t>International Journal of Inclusive Education</a:t>
            </a:r>
            <a:r>
              <a:rPr lang="en-GB" sz="2000" dirty="0" smtClean="0"/>
              <a:t>, 8, 183-200</a:t>
            </a:r>
          </a:p>
          <a:p>
            <a:r>
              <a:rPr lang="en-GB" sz="2000" dirty="0" smtClean="0"/>
              <a:t>Golder, G.; Jones, N. &amp; Eaton Quinn, E. (2009) Strengthening the special educational needs element of initial teaching training and education</a:t>
            </a:r>
            <a:r>
              <a:rPr lang="en-GB" sz="2000" i="1" dirty="0" smtClean="0"/>
              <a:t>, British Journal of Special Education</a:t>
            </a:r>
            <a:r>
              <a:rPr lang="en-GB" sz="2000" dirty="0" smtClean="0"/>
              <a:t>, 36, 4 183-190</a:t>
            </a:r>
          </a:p>
          <a:p>
            <a:r>
              <a:rPr lang="en-GB" sz="2000" dirty="0" smtClean="0"/>
              <a:t>Ofsted (2008) </a:t>
            </a:r>
            <a:r>
              <a:rPr lang="en-GB" sz="2000" i="1" dirty="0" smtClean="0"/>
              <a:t>How well new teachers are prepared to teach pupils with learning difficulties and/ or disabi</a:t>
            </a:r>
            <a:r>
              <a:rPr lang="en-GB" sz="2000" dirty="0" smtClean="0"/>
              <a:t>lities. Ofsted. London</a:t>
            </a:r>
          </a:p>
          <a:p>
            <a:r>
              <a:rPr lang="en-GB" sz="2000" dirty="0" smtClean="0"/>
              <a:t>SALT Review (2009)</a:t>
            </a:r>
            <a:r>
              <a:rPr lang="en-GB" sz="2000" i="1" dirty="0" smtClean="0"/>
              <a:t> Independent Review of teacher Supply for pupils with Severe, Profound and Multiple Learning Difficulties (SLD and PMLD</a:t>
            </a:r>
            <a:r>
              <a:rPr lang="en-GB" sz="2000" dirty="0" smtClean="0"/>
              <a:t>), DfES Publications</a:t>
            </a:r>
            <a:endParaRPr lang="en-GB" sz="2000" dirty="0"/>
          </a:p>
        </p:txBody>
      </p:sp>
      <p:sp>
        <p:nvSpPr>
          <p:cNvPr id="15" name="TextBox 14"/>
          <p:cNvSpPr txBox="1"/>
          <p:nvPr/>
        </p:nvSpPr>
        <p:spPr>
          <a:xfrm>
            <a:off x="1995395" y="19408836"/>
            <a:ext cx="2000264" cy="1446550"/>
          </a:xfrm>
          <a:prstGeom prst="rect">
            <a:avLst/>
          </a:prstGeom>
          <a:noFill/>
        </p:spPr>
        <p:txBody>
          <a:bodyPr wrap="square" rtlCol="0">
            <a:spAutoFit/>
          </a:bodyPr>
          <a:lstStyle/>
          <a:p>
            <a:r>
              <a:rPr lang="en-GB" sz="4400" dirty="0" smtClean="0"/>
              <a:t>April 2011</a:t>
            </a:r>
            <a:endParaRPr lang="en-US" sz="4400" dirty="0"/>
          </a:p>
        </p:txBody>
      </p:sp>
    </p:spTree>
  </p:cSld>
  <p:clrMapOvr>
    <a:masterClrMapping/>
  </p:clrMapOvr>
</p:sld>
</file>

<file path=ppt/theme/theme1.xml><?xml version="1.0" encoding="utf-8"?>
<a:theme xmlns:a="http://schemas.openxmlformats.org/drawingml/2006/main" name="Default Design">
  <a:themeElements>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48920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48920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725</TotalTime>
  <Words>1062</Words>
  <Application>Microsoft Office PowerPoint</Application>
  <PresentationFormat>Custom</PresentationFormat>
  <Paragraphs>42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Slide 1</vt:lpstr>
    </vt:vector>
  </TitlesOfParts>
  <Company>UCN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ejwhewe</dc:creator>
  <cp:lastModifiedBy>Information Services</cp:lastModifiedBy>
  <cp:revision>50</cp:revision>
  <dcterms:created xsi:type="dcterms:W3CDTF">2009-03-03T09:56:30Z</dcterms:created>
  <dcterms:modified xsi:type="dcterms:W3CDTF">2011-04-27T12:16:03Z</dcterms:modified>
</cp:coreProperties>
</file>