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2" r:id="rId7"/>
    <p:sldId id="271" r:id="rId8"/>
    <p:sldId id="272" r:id="rId9"/>
    <p:sldId id="263" r:id="rId10"/>
    <p:sldId id="267" r:id="rId11"/>
    <p:sldId id="273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9ABF"/>
    <a:srgbClr val="E400E4"/>
    <a:srgbClr val="1371ED"/>
    <a:srgbClr val="E4DA00"/>
    <a:srgbClr val="E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08" y="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DB3D23-7C95-433D-8ED4-657EBB6038A8}" type="doc">
      <dgm:prSet loTypeId="urn:microsoft.com/office/officeart/2005/8/layout/radial3" loCatId="cycle" qsTypeId="urn:microsoft.com/office/officeart/2005/8/quickstyle/simple3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</dgm:spPr>
      <dgm:t>
        <a:bodyPr/>
        <a:lstStyle/>
        <a:p>
          <a:endParaRPr lang="en-GB"/>
        </a:p>
      </dgm:t>
    </dgm:pt>
    <dgm:pt modelId="{277DE359-18F7-4D8B-9E8E-EB9A0A63F21D}">
      <dgm:prSet phldrT="[Text]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n-GB" dirty="0" smtClean="0"/>
            <a:t>Open Access</a:t>
          </a:r>
          <a:endParaRPr lang="en-GB" dirty="0"/>
        </a:p>
      </dgm:t>
    </dgm:pt>
    <dgm:pt modelId="{AAC639D5-3007-4C01-90CE-72362CED7ED9}" type="parTrans" cxnId="{93D67515-A2FC-436E-B730-805DE3863738}">
      <dgm:prSet/>
      <dgm:spPr/>
      <dgm:t>
        <a:bodyPr/>
        <a:lstStyle/>
        <a:p>
          <a:endParaRPr lang="en-GB"/>
        </a:p>
      </dgm:t>
    </dgm:pt>
    <dgm:pt modelId="{47F38664-2959-4B15-A73E-3AB37EED8652}" type="sibTrans" cxnId="{93D67515-A2FC-436E-B730-805DE3863738}">
      <dgm:prSet/>
      <dgm:spPr/>
      <dgm:t>
        <a:bodyPr/>
        <a:lstStyle/>
        <a:p>
          <a:endParaRPr lang="en-GB"/>
        </a:p>
      </dgm:t>
    </dgm:pt>
    <dgm:pt modelId="{3EA9A0AC-C97F-4E9D-977F-078DC5374A9D}">
      <dgm:prSet phldrT="[Text]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n-GB" dirty="0" smtClean="0"/>
            <a:t>Journal Articles</a:t>
          </a:r>
          <a:endParaRPr lang="en-GB" dirty="0"/>
        </a:p>
      </dgm:t>
    </dgm:pt>
    <dgm:pt modelId="{975756DC-492B-49AD-B139-C5C95B93375A}" type="parTrans" cxnId="{671AB63C-2FA0-4E43-8761-9CD354D36536}">
      <dgm:prSet/>
      <dgm:spPr/>
      <dgm:t>
        <a:bodyPr/>
        <a:lstStyle/>
        <a:p>
          <a:endParaRPr lang="en-GB"/>
        </a:p>
      </dgm:t>
    </dgm:pt>
    <dgm:pt modelId="{D27F1ED4-9D02-4F49-BA9C-02B14DCFFE08}" type="sibTrans" cxnId="{671AB63C-2FA0-4E43-8761-9CD354D36536}">
      <dgm:prSet/>
      <dgm:spPr/>
      <dgm:t>
        <a:bodyPr/>
        <a:lstStyle/>
        <a:p>
          <a:endParaRPr lang="en-GB"/>
        </a:p>
      </dgm:t>
    </dgm:pt>
    <dgm:pt modelId="{D3380927-BC35-4E05-9780-AFC7095E4A1D}">
      <dgm:prSet phldrT="[Text]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n-GB" dirty="0" smtClean="0"/>
            <a:t>Textbooks</a:t>
          </a:r>
          <a:endParaRPr lang="en-GB" dirty="0"/>
        </a:p>
      </dgm:t>
    </dgm:pt>
    <dgm:pt modelId="{976F87EC-3090-45A4-922A-8DD6450579D9}" type="parTrans" cxnId="{31DB1B08-D187-4482-9130-995493FA4223}">
      <dgm:prSet/>
      <dgm:spPr/>
      <dgm:t>
        <a:bodyPr/>
        <a:lstStyle/>
        <a:p>
          <a:endParaRPr lang="en-GB"/>
        </a:p>
      </dgm:t>
    </dgm:pt>
    <dgm:pt modelId="{019573D5-B2C5-4497-A544-B2222A6D2856}" type="sibTrans" cxnId="{31DB1B08-D187-4482-9130-995493FA4223}">
      <dgm:prSet/>
      <dgm:spPr/>
      <dgm:t>
        <a:bodyPr/>
        <a:lstStyle/>
        <a:p>
          <a:endParaRPr lang="en-GB"/>
        </a:p>
      </dgm:t>
    </dgm:pt>
    <dgm:pt modelId="{522445CE-B310-4865-9C61-355843BCA00C}">
      <dgm:prSet phldrT="[Text]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n-GB" dirty="0" smtClean="0"/>
            <a:t>Software</a:t>
          </a:r>
          <a:endParaRPr lang="en-GB" dirty="0"/>
        </a:p>
      </dgm:t>
    </dgm:pt>
    <dgm:pt modelId="{8CBC8308-68F3-48FF-8FDD-3B6A17ABBB56}" type="parTrans" cxnId="{F01DAB6B-0A00-4D4D-A959-271899E779BA}">
      <dgm:prSet/>
      <dgm:spPr/>
      <dgm:t>
        <a:bodyPr/>
        <a:lstStyle/>
        <a:p>
          <a:endParaRPr lang="en-GB"/>
        </a:p>
      </dgm:t>
    </dgm:pt>
    <dgm:pt modelId="{6F9A77FE-BBD3-493D-A66D-CBB987E7498E}" type="sibTrans" cxnId="{F01DAB6B-0A00-4D4D-A959-271899E779BA}">
      <dgm:prSet/>
      <dgm:spPr/>
      <dgm:t>
        <a:bodyPr/>
        <a:lstStyle/>
        <a:p>
          <a:endParaRPr lang="en-GB"/>
        </a:p>
      </dgm:t>
    </dgm:pt>
    <dgm:pt modelId="{1CAEEA21-3273-4E8F-89B7-FD787D10DDEF}">
      <dgm:prSet phldrT="[Text]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n-GB" dirty="0" smtClean="0"/>
            <a:t>Non-Textual Outputs</a:t>
          </a:r>
          <a:endParaRPr lang="en-GB" dirty="0"/>
        </a:p>
      </dgm:t>
    </dgm:pt>
    <dgm:pt modelId="{16DAA027-4750-4DEA-8EB9-A3F063D91EDD}" type="parTrans" cxnId="{3A06097D-D77B-440D-8C34-24538E5E8CD2}">
      <dgm:prSet/>
      <dgm:spPr/>
      <dgm:t>
        <a:bodyPr/>
        <a:lstStyle/>
        <a:p>
          <a:endParaRPr lang="en-GB"/>
        </a:p>
      </dgm:t>
    </dgm:pt>
    <dgm:pt modelId="{38D6D13A-9AAB-4756-855B-1EB827BA3E89}" type="sibTrans" cxnId="{3A06097D-D77B-440D-8C34-24538E5E8CD2}">
      <dgm:prSet/>
      <dgm:spPr/>
      <dgm:t>
        <a:bodyPr/>
        <a:lstStyle/>
        <a:p>
          <a:endParaRPr lang="en-GB"/>
        </a:p>
      </dgm:t>
    </dgm:pt>
    <dgm:pt modelId="{FA7EDBDC-F902-4C9D-B829-09F69070FFA9}">
      <dgm:prSet phldrT="[Text]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n-GB" dirty="0" smtClean="0"/>
            <a:t>Text &amp; Data Mining</a:t>
          </a:r>
          <a:endParaRPr lang="en-GB" dirty="0"/>
        </a:p>
      </dgm:t>
    </dgm:pt>
    <dgm:pt modelId="{C6463FAD-46EF-47D2-93EF-D7F882F9B034}" type="parTrans" cxnId="{289ECDB7-3D2A-4A6D-BBE9-92BF91078A39}">
      <dgm:prSet/>
      <dgm:spPr/>
      <dgm:t>
        <a:bodyPr/>
        <a:lstStyle/>
        <a:p>
          <a:endParaRPr lang="en-GB"/>
        </a:p>
      </dgm:t>
    </dgm:pt>
    <dgm:pt modelId="{8A0BA74C-E75E-4284-B47E-B930132CE00D}" type="sibTrans" cxnId="{289ECDB7-3D2A-4A6D-BBE9-92BF91078A39}">
      <dgm:prSet/>
      <dgm:spPr/>
      <dgm:t>
        <a:bodyPr/>
        <a:lstStyle/>
        <a:p>
          <a:endParaRPr lang="en-GB"/>
        </a:p>
      </dgm:t>
    </dgm:pt>
    <dgm:pt modelId="{F6B4BE6F-ADA5-45D3-8E50-968CC7B348B9}">
      <dgm:prSet phldrT="[Text]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n-GB" smtClean="0"/>
            <a:t>Datasets</a:t>
          </a:r>
          <a:endParaRPr lang="en-GB" dirty="0"/>
        </a:p>
      </dgm:t>
    </dgm:pt>
    <dgm:pt modelId="{027EDAD4-4ADF-4702-BF59-DD74FC388D86}" type="parTrans" cxnId="{4DEF9661-1C0B-44FF-A04F-2B93FA64D762}">
      <dgm:prSet/>
      <dgm:spPr/>
      <dgm:t>
        <a:bodyPr/>
        <a:lstStyle/>
        <a:p>
          <a:endParaRPr lang="en-GB"/>
        </a:p>
      </dgm:t>
    </dgm:pt>
    <dgm:pt modelId="{310830D6-824B-443E-8C2D-1628730C0971}" type="sibTrans" cxnId="{4DEF9661-1C0B-44FF-A04F-2B93FA64D762}">
      <dgm:prSet/>
      <dgm:spPr/>
      <dgm:t>
        <a:bodyPr/>
        <a:lstStyle/>
        <a:p>
          <a:endParaRPr lang="en-GB"/>
        </a:p>
      </dgm:t>
    </dgm:pt>
    <dgm:pt modelId="{045E559D-96F4-46AF-A2D8-07CEE850A802}" type="pres">
      <dgm:prSet presAssocID="{CDDB3D23-7C95-433D-8ED4-657EBB6038A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47377FC-F6CD-40EB-8287-91FC38E0AFF3}" type="pres">
      <dgm:prSet presAssocID="{CDDB3D23-7C95-433D-8ED4-657EBB6038A8}" presName="radial" presStyleCnt="0">
        <dgm:presLayoutVars>
          <dgm:animLvl val="ctr"/>
        </dgm:presLayoutVars>
      </dgm:prSet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</dgm:pt>
    <dgm:pt modelId="{F9C487D1-704E-4A57-A3E7-DD597DD2B4D9}" type="pres">
      <dgm:prSet presAssocID="{277DE359-18F7-4D8B-9E8E-EB9A0A63F21D}" presName="centerShape" presStyleLbl="vennNode1" presStyleIdx="0" presStyleCnt="7"/>
      <dgm:spPr/>
      <dgm:t>
        <a:bodyPr/>
        <a:lstStyle/>
        <a:p>
          <a:endParaRPr lang="en-GB"/>
        </a:p>
      </dgm:t>
    </dgm:pt>
    <dgm:pt modelId="{C352D15C-26D5-4890-A8F2-1DA77F0FDF30}" type="pres">
      <dgm:prSet presAssocID="{3EA9A0AC-C97F-4E9D-977F-078DC5374A9D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684EC0-7E50-48B3-BE07-F1592E934182}" type="pres">
      <dgm:prSet presAssocID="{F6B4BE6F-ADA5-45D3-8E50-968CC7B348B9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97B4231-FEA9-4801-BA68-D9454E7FEFE9}" type="pres">
      <dgm:prSet presAssocID="{D3380927-BC35-4E05-9780-AFC7095E4A1D}" presName="node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7A1D49-DABF-4C01-8683-0B7DA8FF0186}" type="pres">
      <dgm:prSet presAssocID="{522445CE-B310-4865-9C61-355843BCA00C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43C0251-9574-46D7-88A9-352BA02AA88D}" type="pres">
      <dgm:prSet presAssocID="{1CAEEA21-3273-4E8F-89B7-FD787D10DDEF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66FA4E-9602-4B8E-9783-EBD8BDC54417}" type="pres">
      <dgm:prSet presAssocID="{FA7EDBDC-F902-4C9D-B829-09F69070FFA9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71AB63C-2FA0-4E43-8761-9CD354D36536}" srcId="{277DE359-18F7-4D8B-9E8E-EB9A0A63F21D}" destId="{3EA9A0AC-C97F-4E9D-977F-078DC5374A9D}" srcOrd="0" destOrd="0" parTransId="{975756DC-492B-49AD-B139-C5C95B93375A}" sibTransId="{D27F1ED4-9D02-4F49-BA9C-02B14DCFFE08}"/>
    <dgm:cxn modelId="{4DEF9661-1C0B-44FF-A04F-2B93FA64D762}" srcId="{277DE359-18F7-4D8B-9E8E-EB9A0A63F21D}" destId="{F6B4BE6F-ADA5-45D3-8E50-968CC7B348B9}" srcOrd="1" destOrd="0" parTransId="{027EDAD4-4ADF-4702-BF59-DD74FC388D86}" sibTransId="{310830D6-824B-443E-8C2D-1628730C0971}"/>
    <dgm:cxn modelId="{31DB1B08-D187-4482-9130-995493FA4223}" srcId="{277DE359-18F7-4D8B-9E8E-EB9A0A63F21D}" destId="{D3380927-BC35-4E05-9780-AFC7095E4A1D}" srcOrd="2" destOrd="0" parTransId="{976F87EC-3090-45A4-922A-8DD6450579D9}" sibTransId="{019573D5-B2C5-4497-A544-B2222A6D2856}"/>
    <dgm:cxn modelId="{3A06097D-D77B-440D-8C34-24538E5E8CD2}" srcId="{277DE359-18F7-4D8B-9E8E-EB9A0A63F21D}" destId="{1CAEEA21-3273-4E8F-89B7-FD787D10DDEF}" srcOrd="4" destOrd="0" parTransId="{16DAA027-4750-4DEA-8EB9-A3F063D91EDD}" sibTransId="{38D6D13A-9AAB-4756-855B-1EB827BA3E89}"/>
    <dgm:cxn modelId="{0F2F6CA4-F3B6-472E-89A7-390D29A34E6A}" type="presOf" srcId="{522445CE-B310-4865-9C61-355843BCA00C}" destId="{FE7A1D49-DABF-4C01-8683-0B7DA8FF0186}" srcOrd="0" destOrd="0" presId="urn:microsoft.com/office/officeart/2005/8/layout/radial3"/>
    <dgm:cxn modelId="{0460E071-88B8-4C87-9BFC-872367F02C2C}" type="presOf" srcId="{3EA9A0AC-C97F-4E9D-977F-078DC5374A9D}" destId="{C352D15C-26D5-4890-A8F2-1DA77F0FDF30}" srcOrd="0" destOrd="0" presId="urn:microsoft.com/office/officeart/2005/8/layout/radial3"/>
    <dgm:cxn modelId="{CC1EE0B0-69E3-449B-B2FE-0F4D2D26C666}" type="presOf" srcId="{277DE359-18F7-4D8B-9E8E-EB9A0A63F21D}" destId="{F9C487D1-704E-4A57-A3E7-DD597DD2B4D9}" srcOrd="0" destOrd="0" presId="urn:microsoft.com/office/officeart/2005/8/layout/radial3"/>
    <dgm:cxn modelId="{0D2C1B85-ED2C-4657-82A8-B40E63FC4693}" type="presOf" srcId="{FA7EDBDC-F902-4C9D-B829-09F69070FFA9}" destId="{8A66FA4E-9602-4B8E-9783-EBD8BDC54417}" srcOrd="0" destOrd="0" presId="urn:microsoft.com/office/officeart/2005/8/layout/radial3"/>
    <dgm:cxn modelId="{F01DAB6B-0A00-4D4D-A959-271899E779BA}" srcId="{277DE359-18F7-4D8B-9E8E-EB9A0A63F21D}" destId="{522445CE-B310-4865-9C61-355843BCA00C}" srcOrd="3" destOrd="0" parTransId="{8CBC8308-68F3-48FF-8FDD-3B6A17ABBB56}" sibTransId="{6F9A77FE-BBD3-493D-A66D-CBB987E7498E}"/>
    <dgm:cxn modelId="{93D67515-A2FC-436E-B730-805DE3863738}" srcId="{CDDB3D23-7C95-433D-8ED4-657EBB6038A8}" destId="{277DE359-18F7-4D8B-9E8E-EB9A0A63F21D}" srcOrd="0" destOrd="0" parTransId="{AAC639D5-3007-4C01-90CE-72362CED7ED9}" sibTransId="{47F38664-2959-4B15-A73E-3AB37EED8652}"/>
    <dgm:cxn modelId="{65CB3D12-3477-4500-8BFA-0060363B038C}" type="presOf" srcId="{F6B4BE6F-ADA5-45D3-8E50-968CC7B348B9}" destId="{73684EC0-7E50-48B3-BE07-F1592E934182}" srcOrd="0" destOrd="0" presId="urn:microsoft.com/office/officeart/2005/8/layout/radial3"/>
    <dgm:cxn modelId="{1D67B326-A634-4D1B-AB52-130D306A031C}" type="presOf" srcId="{CDDB3D23-7C95-433D-8ED4-657EBB6038A8}" destId="{045E559D-96F4-46AF-A2D8-07CEE850A802}" srcOrd="0" destOrd="0" presId="urn:microsoft.com/office/officeart/2005/8/layout/radial3"/>
    <dgm:cxn modelId="{C5CF2451-4A5D-42CB-8391-C007D5FD1D92}" type="presOf" srcId="{D3380927-BC35-4E05-9780-AFC7095E4A1D}" destId="{197B4231-FEA9-4801-BA68-D9454E7FEFE9}" srcOrd="0" destOrd="0" presId="urn:microsoft.com/office/officeart/2005/8/layout/radial3"/>
    <dgm:cxn modelId="{B95CDCD5-02C0-4AB1-9702-ABA6CD2FE178}" type="presOf" srcId="{1CAEEA21-3273-4E8F-89B7-FD787D10DDEF}" destId="{243C0251-9574-46D7-88A9-352BA02AA88D}" srcOrd="0" destOrd="0" presId="urn:microsoft.com/office/officeart/2005/8/layout/radial3"/>
    <dgm:cxn modelId="{289ECDB7-3D2A-4A6D-BBE9-92BF91078A39}" srcId="{277DE359-18F7-4D8B-9E8E-EB9A0A63F21D}" destId="{FA7EDBDC-F902-4C9D-B829-09F69070FFA9}" srcOrd="5" destOrd="0" parTransId="{C6463FAD-46EF-47D2-93EF-D7F882F9B034}" sibTransId="{8A0BA74C-E75E-4284-B47E-B930132CE00D}"/>
    <dgm:cxn modelId="{B4F27E89-980C-4721-AC06-01C1706885C0}" type="presParOf" srcId="{045E559D-96F4-46AF-A2D8-07CEE850A802}" destId="{E47377FC-F6CD-40EB-8287-91FC38E0AFF3}" srcOrd="0" destOrd="0" presId="urn:microsoft.com/office/officeart/2005/8/layout/radial3"/>
    <dgm:cxn modelId="{C35F2A8C-A341-4E34-9457-99FC41A4B728}" type="presParOf" srcId="{E47377FC-F6CD-40EB-8287-91FC38E0AFF3}" destId="{F9C487D1-704E-4A57-A3E7-DD597DD2B4D9}" srcOrd="0" destOrd="0" presId="urn:microsoft.com/office/officeart/2005/8/layout/radial3"/>
    <dgm:cxn modelId="{D60DF68E-DF69-4729-A6EA-0C4EF03F75DA}" type="presParOf" srcId="{E47377FC-F6CD-40EB-8287-91FC38E0AFF3}" destId="{C352D15C-26D5-4890-A8F2-1DA77F0FDF30}" srcOrd="1" destOrd="0" presId="urn:microsoft.com/office/officeart/2005/8/layout/radial3"/>
    <dgm:cxn modelId="{EF2170D7-5E06-40F7-9377-A3504E3037D9}" type="presParOf" srcId="{E47377FC-F6CD-40EB-8287-91FC38E0AFF3}" destId="{73684EC0-7E50-48B3-BE07-F1592E934182}" srcOrd="2" destOrd="0" presId="urn:microsoft.com/office/officeart/2005/8/layout/radial3"/>
    <dgm:cxn modelId="{68DA24F5-44B5-4A17-948A-78A6AA484648}" type="presParOf" srcId="{E47377FC-F6CD-40EB-8287-91FC38E0AFF3}" destId="{197B4231-FEA9-4801-BA68-D9454E7FEFE9}" srcOrd="3" destOrd="0" presId="urn:microsoft.com/office/officeart/2005/8/layout/radial3"/>
    <dgm:cxn modelId="{C2D922E2-6C28-4D55-B49B-C30B8639C8D8}" type="presParOf" srcId="{E47377FC-F6CD-40EB-8287-91FC38E0AFF3}" destId="{FE7A1D49-DABF-4C01-8683-0B7DA8FF0186}" srcOrd="4" destOrd="0" presId="urn:microsoft.com/office/officeart/2005/8/layout/radial3"/>
    <dgm:cxn modelId="{CCA3646F-9A21-4207-AFEB-BC43DC0BCF30}" type="presParOf" srcId="{E47377FC-F6CD-40EB-8287-91FC38E0AFF3}" destId="{243C0251-9574-46D7-88A9-352BA02AA88D}" srcOrd="5" destOrd="0" presId="urn:microsoft.com/office/officeart/2005/8/layout/radial3"/>
    <dgm:cxn modelId="{3CF08351-8B3B-42E9-B4D6-15A56A5CB741}" type="presParOf" srcId="{E47377FC-F6CD-40EB-8287-91FC38E0AFF3}" destId="{8A66FA4E-9602-4B8E-9783-EBD8BDC54417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487D1-704E-4A57-A3E7-DD597DD2B4D9}">
      <dsp:nvSpPr>
        <dsp:cNvPr id="0" name=""/>
        <dsp:cNvSpPr/>
      </dsp:nvSpPr>
      <dsp:spPr>
        <a:xfrm>
          <a:off x="1277355" y="1044931"/>
          <a:ext cx="2603161" cy="2603161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900" kern="1200" dirty="0" smtClean="0"/>
            <a:t>Open Access</a:t>
          </a:r>
          <a:endParaRPr lang="en-GB" sz="4900" kern="1200" dirty="0"/>
        </a:p>
      </dsp:txBody>
      <dsp:txXfrm>
        <a:off x="1658579" y="1426155"/>
        <a:ext cx="1840713" cy="1840713"/>
      </dsp:txXfrm>
    </dsp:sp>
    <dsp:sp modelId="{C352D15C-26D5-4890-A8F2-1DA77F0FDF30}">
      <dsp:nvSpPr>
        <dsp:cNvPr id="0" name=""/>
        <dsp:cNvSpPr/>
      </dsp:nvSpPr>
      <dsp:spPr>
        <a:xfrm>
          <a:off x="1928146" y="464"/>
          <a:ext cx="1301580" cy="130158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Journal Articles</a:t>
          </a:r>
          <a:endParaRPr lang="en-GB" sz="1600" kern="1200" dirty="0"/>
        </a:p>
      </dsp:txBody>
      <dsp:txXfrm>
        <a:off x="2118758" y="191076"/>
        <a:ext cx="920356" cy="920356"/>
      </dsp:txXfrm>
    </dsp:sp>
    <dsp:sp modelId="{73684EC0-7E50-48B3-BE07-F1592E934182}">
      <dsp:nvSpPr>
        <dsp:cNvPr id="0" name=""/>
        <dsp:cNvSpPr/>
      </dsp:nvSpPr>
      <dsp:spPr>
        <a:xfrm>
          <a:off x="3396281" y="848093"/>
          <a:ext cx="1301580" cy="130158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smtClean="0"/>
            <a:t>Datasets</a:t>
          </a:r>
          <a:endParaRPr lang="en-GB" sz="1600" kern="1200" dirty="0"/>
        </a:p>
      </dsp:txBody>
      <dsp:txXfrm>
        <a:off x="3586893" y="1038705"/>
        <a:ext cx="920356" cy="920356"/>
      </dsp:txXfrm>
    </dsp:sp>
    <dsp:sp modelId="{197B4231-FEA9-4801-BA68-D9454E7FEFE9}">
      <dsp:nvSpPr>
        <dsp:cNvPr id="0" name=""/>
        <dsp:cNvSpPr/>
      </dsp:nvSpPr>
      <dsp:spPr>
        <a:xfrm>
          <a:off x="3396281" y="2543350"/>
          <a:ext cx="1301580" cy="130158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Textbooks</a:t>
          </a:r>
          <a:endParaRPr lang="en-GB" sz="1600" kern="1200" dirty="0"/>
        </a:p>
      </dsp:txBody>
      <dsp:txXfrm>
        <a:off x="3586893" y="2733962"/>
        <a:ext cx="920356" cy="920356"/>
      </dsp:txXfrm>
    </dsp:sp>
    <dsp:sp modelId="{FE7A1D49-DABF-4C01-8683-0B7DA8FF0186}">
      <dsp:nvSpPr>
        <dsp:cNvPr id="0" name=""/>
        <dsp:cNvSpPr/>
      </dsp:nvSpPr>
      <dsp:spPr>
        <a:xfrm>
          <a:off x="1928146" y="3390978"/>
          <a:ext cx="1301580" cy="130158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Software</a:t>
          </a:r>
          <a:endParaRPr lang="en-GB" sz="1600" kern="1200" dirty="0"/>
        </a:p>
      </dsp:txBody>
      <dsp:txXfrm>
        <a:off x="2118758" y="3581590"/>
        <a:ext cx="920356" cy="920356"/>
      </dsp:txXfrm>
    </dsp:sp>
    <dsp:sp modelId="{243C0251-9574-46D7-88A9-352BA02AA88D}">
      <dsp:nvSpPr>
        <dsp:cNvPr id="0" name=""/>
        <dsp:cNvSpPr/>
      </dsp:nvSpPr>
      <dsp:spPr>
        <a:xfrm>
          <a:off x="460010" y="2543350"/>
          <a:ext cx="1301580" cy="130158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Non-Textual Outputs</a:t>
          </a:r>
          <a:endParaRPr lang="en-GB" sz="1600" kern="1200" dirty="0"/>
        </a:p>
      </dsp:txBody>
      <dsp:txXfrm>
        <a:off x="650622" y="2733962"/>
        <a:ext cx="920356" cy="920356"/>
      </dsp:txXfrm>
    </dsp:sp>
    <dsp:sp modelId="{8A66FA4E-9602-4B8E-9783-EBD8BDC54417}">
      <dsp:nvSpPr>
        <dsp:cNvPr id="0" name=""/>
        <dsp:cNvSpPr/>
      </dsp:nvSpPr>
      <dsp:spPr>
        <a:xfrm>
          <a:off x="460010" y="848093"/>
          <a:ext cx="1301580" cy="130158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Text &amp; Data Mining</a:t>
          </a:r>
          <a:endParaRPr lang="en-GB" sz="1600" kern="1200" dirty="0"/>
        </a:p>
      </dsp:txBody>
      <dsp:txXfrm>
        <a:off x="650622" y="1038705"/>
        <a:ext cx="920356" cy="9203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765B2-2086-492F-8025-BE94E73D4E04}" type="datetimeFigureOut">
              <a:rPr lang="en-GB" smtClean="0"/>
              <a:t>31/08/2017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46289-E176-4C29-AE4E-AC86564004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635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46289-E176-4C29-AE4E-AC865640049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434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46289-E176-4C29-AE4E-AC865640049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440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For</a:t>
            </a:r>
            <a:r>
              <a:rPr lang="en-GB" baseline="0" dirty="0" smtClean="0"/>
              <a:t> discussion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46289-E176-4C29-AE4E-AC865640049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896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Do your</a:t>
            </a:r>
            <a:r>
              <a:rPr lang="en-GB" baseline="0" dirty="0" smtClean="0"/>
              <a:t> academics trust you with their work – their outputs – to be curated – are you showing them the benefits of depositing in your CRIS/Repository?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46289-E176-4C29-AE4E-AC865640049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446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Discussion – How can we sweeten open</a:t>
            </a:r>
            <a:r>
              <a:rPr lang="en-GB" baseline="0" dirty="0" smtClean="0"/>
              <a:t> access?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46289-E176-4C29-AE4E-AC865640049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91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bg1"/>
                </a:solidFill>
              </a:rPr>
              <a:t>Bath.ac.uk. (2017). Open Access increase correlated with jump in Bath citation rates | University of Bath. [online] Available at: http://www.bath.ac.uk/research/news/2017/01/11/oa-citations/ [Accessed 25 May 2017].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8635D-61E6-44D5-A47E-612AC0C1E27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902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Findable,</a:t>
            </a:r>
            <a:r>
              <a:rPr lang="en-GB" baseline="0" dirty="0" smtClean="0"/>
              <a:t> Accessible, Interoperable, </a:t>
            </a:r>
            <a:r>
              <a:rPr lang="en-GB" baseline="0" dirty="0" err="1" smtClean="0"/>
              <a:t>Reuseable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46289-E176-4C29-AE4E-AC865640049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293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1 text section and Bullet C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909" y="6237644"/>
            <a:ext cx="1016000" cy="33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4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Intro Para, 2 text boxes and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909" y="6237644"/>
            <a:ext cx="1016000" cy="3340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06" y="550056"/>
            <a:ext cx="604893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54576" y="3195483"/>
            <a:ext cx="2616605" cy="26623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This is a placeholder subheading</a:t>
            </a:r>
          </a:p>
          <a:p>
            <a:pPr lvl="1"/>
            <a:r>
              <a:rPr lang="en-GB" dirty="0" smtClean="0"/>
              <a:t>This is the placeholder body copy</a:t>
            </a:r>
          </a:p>
        </p:txBody>
      </p:sp>
      <p:sp>
        <p:nvSpPr>
          <p:cNvPr id="46" name="Text Placeholder 40"/>
          <p:cNvSpPr>
            <a:spLocks noGrp="1"/>
          </p:cNvSpPr>
          <p:nvPr>
            <p:ph type="body" sz="quarter" idx="18" hasCustomPrompt="1"/>
          </p:nvPr>
        </p:nvSpPr>
        <p:spPr>
          <a:xfrm>
            <a:off x="3351621" y="3195483"/>
            <a:ext cx="2594881" cy="266239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  <a:lvl2pPr marL="0" indent="0">
              <a:buNone/>
              <a:defRPr sz="1200" b="0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9144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1200" b="0" i="0">
                <a:solidFill>
                  <a:srgbClr val="000000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 smtClean="0"/>
              <a:t>This is a placeholder subheading</a:t>
            </a:r>
          </a:p>
          <a:p>
            <a:pPr lvl="1"/>
            <a:r>
              <a:rPr lang="en-GB" dirty="0" smtClean="0"/>
              <a:t>This is the placeholder body copy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54013" y="2019300"/>
            <a:ext cx="6080125" cy="10858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latin typeface="Open Sans Extrabold"/>
                <a:cs typeface="Open Sans Extrabold"/>
              </a:defRPr>
            </a:lvl1pPr>
            <a:lvl2pPr marL="0" indent="0">
              <a:buNone/>
              <a:defRPr sz="1600">
                <a:latin typeface="Open Sans Extrabold"/>
                <a:cs typeface="Open Sans Extrabold"/>
              </a:defRPr>
            </a:lvl2pPr>
            <a:lvl3pPr marL="914400" indent="0">
              <a:buNone/>
              <a:defRPr sz="1600">
                <a:latin typeface="Open Sans Extrabold"/>
                <a:cs typeface="Open Sans Extrabold"/>
              </a:defRPr>
            </a:lvl3pPr>
            <a:lvl4pPr marL="1371600" indent="0">
              <a:buNone/>
              <a:defRPr sz="1600">
                <a:latin typeface="Open Sans Extrabold"/>
                <a:cs typeface="Open Sans Extrabold"/>
              </a:defRPr>
            </a:lvl4pPr>
            <a:lvl5pPr marL="1828800" indent="0">
              <a:buNone/>
              <a:defRPr sz="1600">
                <a:latin typeface="Open Sans Extrabold"/>
                <a:cs typeface="Open Sans Extrabold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100792" y="-11112"/>
            <a:ext cx="3043208" cy="4673242"/>
          </a:xfrm>
          <a:custGeom>
            <a:avLst/>
            <a:gdLst>
              <a:gd name="connsiteX0" fmla="*/ 0 w 3197225"/>
              <a:gd name="connsiteY0" fmla="*/ 0 h 4919663"/>
              <a:gd name="connsiteX1" fmla="*/ 3197225 w 3197225"/>
              <a:gd name="connsiteY1" fmla="*/ 0 h 4919663"/>
              <a:gd name="connsiteX2" fmla="*/ 3197225 w 3197225"/>
              <a:gd name="connsiteY2" fmla="*/ 4919663 h 4919663"/>
              <a:gd name="connsiteX3" fmla="*/ 0 w 3197225"/>
              <a:gd name="connsiteY3" fmla="*/ 4919663 h 4919663"/>
              <a:gd name="connsiteX4" fmla="*/ 0 w 3197225"/>
              <a:gd name="connsiteY4" fmla="*/ 0 h 4919663"/>
              <a:gd name="connsiteX0" fmla="*/ 0 w 3197225"/>
              <a:gd name="connsiteY0" fmla="*/ 0 h 4919663"/>
              <a:gd name="connsiteX1" fmla="*/ 3197225 w 3197225"/>
              <a:gd name="connsiteY1" fmla="*/ 0 h 4919663"/>
              <a:gd name="connsiteX2" fmla="*/ 3197225 w 3197225"/>
              <a:gd name="connsiteY2" fmla="*/ 4919663 h 4919663"/>
              <a:gd name="connsiteX3" fmla="*/ 2975999 w 3197225"/>
              <a:gd name="connsiteY3" fmla="*/ 4910855 h 4919663"/>
              <a:gd name="connsiteX4" fmla="*/ 0 w 3197225"/>
              <a:gd name="connsiteY4" fmla="*/ 4919663 h 4919663"/>
              <a:gd name="connsiteX5" fmla="*/ 0 w 3197225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6452 w 3203677"/>
              <a:gd name="connsiteY4" fmla="*/ 4919663 h 4919663"/>
              <a:gd name="connsiteX5" fmla="*/ 0 w 3203677"/>
              <a:gd name="connsiteY5" fmla="*/ 2190597 h 4919663"/>
              <a:gd name="connsiteX6" fmla="*/ 6452 w 3203677"/>
              <a:gd name="connsiteY6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  <a:gd name="connsiteX0" fmla="*/ 6452 w 3203677"/>
              <a:gd name="connsiteY0" fmla="*/ 0 h 4919663"/>
              <a:gd name="connsiteX1" fmla="*/ 3203677 w 3203677"/>
              <a:gd name="connsiteY1" fmla="*/ 0 h 4919663"/>
              <a:gd name="connsiteX2" fmla="*/ 3203677 w 3203677"/>
              <a:gd name="connsiteY2" fmla="*/ 4919663 h 4919663"/>
              <a:gd name="connsiteX3" fmla="*/ 2982451 w 3203677"/>
              <a:gd name="connsiteY3" fmla="*/ 4910855 h 4919663"/>
              <a:gd name="connsiteX4" fmla="*/ 0 w 3203677"/>
              <a:gd name="connsiteY4" fmla="*/ 2190597 h 4919663"/>
              <a:gd name="connsiteX5" fmla="*/ 6452 w 3203677"/>
              <a:gd name="connsiteY5" fmla="*/ 0 h 491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3677" h="4919663">
                <a:moveTo>
                  <a:pt x="6452" y="0"/>
                </a:moveTo>
                <a:lnTo>
                  <a:pt x="3203677" y="0"/>
                </a:lnTo>
                <a:lnTo>
                  <a:pt x="3203677" y="4919663"/>
                </a:lnTo>
                <a:lnTo>
                  <a:pt x="2982451" y="4910855"/>
                </a:lnTo>
                <a:cubicBezTo>
                  <a:pt x="1758882" y="4921779"/>
                  <a:pt x="10925" y="4031415"/>
                  <a:pt x="0" y="2190597"/>
                </a:cubicBezTo>
                <a:cubicBezTo>
                  <a:pt x="2151" y="1460398"/>
                  <a:pt x="4301" y="730199"/>
                  <a:pt x="6452" y="0"/>
                </a:cubicBezTo>
                <a:close/>
              </a:path>
            </a:pathLst>
          </a:custGeom>
          <a:noFill/>
        </p:spPr>
        <p:txBody>
          <a:bodyPr vert="horz"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230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9821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Open Sans Extrabold"/>
          <a:ea typeface="+mj-ea"/>
          <a:cs typeface="Open Sans Extra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Open Sans Extrabold"/>
          <a:ea typeface="+mn-ea"/>
          <a:cs typeface="Open Sans Extra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Open Sans Extrabold"/>
          <a:ea typeface="+mn-ea"/>
          <a:cs typeface="Open Sans Extra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Open Sans Extrabold"/>
          <a:ea typeface="+mn-ea"/>
          <a:cs typeface="Open Sans Extra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Open Sans"/>
          <a:ea typeface="+mn-ea"/>
          <a:cs typeface="Open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Open Sans"/>
          <a:ea typeface="+mn-ea"/>
          <a:cs typeface="Open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NECTAResearch" TargetMode="External"/><Relationship Id="rId2" Type="http://schemas.openxmlformats.org/officeDocument/2006/relationships/hyperlink" Target="mailto:dawn.hibbert@Northampton.ac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9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41" y="6317061"/>
            <a:ext cx="1012024" cy="3353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27221" y="5860201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bg1"/>
                </a:solidFill>
              </a:rPr>
              <a:t>Dawn Hibbert</a:t>
            </a:r>
          </a:p>
          <a:p>
            <a:pPr algn="r"/>
            <a:r>
              <a:rPr lang="en-GB" dirty="0" smtClean="0">
                <a:solidFill>
                  <a:schemeClr val="bg1"/>
                </a:solidFill>
              </a:rPr>
              <a:t>Head of Research Support</a:t>
            </a:r>
          </a:p>
          <a:p>
            <a:pPr algn="r"/>
            <a:r>
              <a:rPr lang="en-GB" dirty="0" smtClean="0">
                <a:solidFill>
                  <a:schemeClr val="bg1"/>
                </a:solidFill>
              </a:rPr>
              <a:t>University of Northampton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057" y="314331"/>
            <a:ext cx="8707413" cy="5734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1283" y="1003960"/>
            <a:ext cx="4580188" cy="40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3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179" y="3929739"/>
            <a:ext cx="3651821" cy="280440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0364" y="666064"/>
            <a:ext cx="57043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"The 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for positive effects from open access on citation rates has been widely promoted for some years, but this is the first time we have analysed our home-grown outputs. Not only does open access make our research outputs widely available and visible, we can correlate the open access figures with increased citation rates."(Bath.ac.uk, 2017)</a:t>
            </a:r>
          </a:p>
        </p:txBody>
      </p:sp>
    </p:spTree>
    <p:extLst>
      <p:ext uri="{BB962C8B-B14F-4D97-AF65-F5344CB8AC3E}">
        <p14:creationId xmlns:p14="http://schemas.microsoft.com/office/powerpoint/2010/main" val="426105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58588" y="174339"/>
            <a:ext cx="8901953" cy="90870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Open Sans Extrabold"/>
                <a:ea typeface="+mj-ea"/>
                <a:cs typeface="Open Sans Extrabold"/>
              </a:defRPr>
            </a:lvl1pPr>
          </a:lstStyle>
          <a:p>
            <a:r>
              <a:rPr lang="en-GB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2017… And Beyond… All DATA…FAIR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3177" t="33996" r="63635" b="39264"/>
          <a:stretch/>
        </p:blipFill>
        <p:spPr>
          <a:xfrm>
            <a:off x="461638" y="1267310"/>
            <a:ext cx="8107632" cy="373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56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757"/>
            <a:ext cx="9122178" cy="237556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58588" y="346355"/>
            <a:ext cx="8901953" cy="90870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Open Sans Extrabold"/>
                <a:ea typeface="+mj-ea"/>
                <a:cs typeface="Open Sans Extrabold"/>
              </a:defRPr>
            </a:lvl1pPr>
          </a:lstStyle>
          <a:p>
            <a:r>
              <a:rPr lang="en-GB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2017… And Beyond</a:t>
            </a:r>
            <a:endParaRPr lang="en-GB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7871" y="4849194"/>
            <a:ext cx="87006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“If it’s all open access… How do people find “my” work… And how do “I” find the research “I” need…”</a:t>
            </a:r>
            <a:endParaRPr lang="en-GB" sz="3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5945" y="1064575"/>
            <a:ext cx="34740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Acceptance (if reluctant) that articles must be open access!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Extending open access to other outputs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visibility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Starting to focus on Digital Preservation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305500023"/>
              </p:ext>
            </p:extLst>
          </p:nvPr>
        </p:nvGraphicFramePr>
        <p:xfrm>
          <a:off x="3511565" y="81023"/>
          <a:ext cx="5157873" cy="4693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46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54803" y="5931254"/>
            <a:ext cx="4489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kern="0" dirty="0" smtClean="0">
                <a:solidFill>
                  <a:prstClr val="black"/>
                </a:solidFill>
              </a:rPr>
              <a:t>Email -  </a:t>
            </a:r>
            <a:r>
              <a:rPr lang="en-GB" kern="0" dirty="0" smtClean="0">
                <a:solidFill>
                  <a:prstClr val="black"/>
                </a:solidFill>
                <a:hlinkClick r:id="rId2"/>
              </a:rPr>
              <a:t>dawn.hibbert@Northampton.ac.uk</a:t>
            </a:r>
            <a:endParaRPr lang="en-GB" kern="0" dirty="0" smtClean="0">
              <a:solidFill>
                <a:prstClr val="black"/>
              </a:solidFill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Twitter -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3"/>
              </a:rPr>
              <a:t>@</a:t>
            </a:r>
            <a:r>
              <a:rPr kumimoji="0" lang="en-GB" sz="1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3"/>
              </a:rPr>
              <a:t>NECTAResearch</a:t>
            </a: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4240" y="394186"/>
            <a:ext cx="84685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1</a:t>
            </a:r>
            <a:r>
              <a:rPr lang="en-GB" dirty="0" smtClean="0">
                <a:solidFill>
                  <a:schemeClr val="bg1"/>
                </a:solidFill>
              </a:rPr>
              <a:t> Bath.ac.uk</a:t>
            </a:r>
            <a:r>
              <a:rPr lang="en-GB" dirty="0">
                <a:solidFill>
                  <a:schemeClr val="bg1"/>
                </a:solidFill>
              </a:rPr>
              <a:t>. (2017). Open Access increase correlated with jump in Bath citation rates | University of Bath. [online] Available at: http://www.bath.ac.uk/research/news/2017/01/11/oa-citations/ [Accessed 25 May 2017</a:t>
            </a:r>
            <a:r>
              <a:rPr lang="en-GB" dirty="0" smtClean="0">
                <a:solidFill>
                  <a:schemeClr val="bg1"/>
                </a:solidFill>
              </a:rPr>
              <a:t>].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16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022794" y="148493"/>
            <a:ext cx="8258537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Open Sans Extrabold"/>
                <a:ea typeface="+mj-ea"/>
                <a:cs typeface="Open Sans Extrabold"/>
              </a:defRPr>
            </a:lvl1pPr>
          </a:lstStyle>
          <a:p>
            <a:r>
              <a:rPr lang="en-GB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Journey towards Open Access</a:t>
            </a:r>
            <a:endParaRPr lang="en-GB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0619" y="742869"/>
            <a:ext cx="908124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9144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2002 </a:t>
            </a:r>
            <a:r>
              <a:rPr lang="en-GB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Budapest Open Access Initiative</a:t>
            </a:r>
          </a:p>
          <a:p>
            <a:pPr marL="457200" indent="-457200" defTabSz="9144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2003 – Bethesda Statement &amp; Berlin Declaration</a:t>
            </a:r>
          </a:p>
          <a:p>
            <a:pPr marL="457200" indent="-457200" defTabSz="9144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2005 – RCUK – position statement on Access to Research Outputs – principals of open access</a:t>
            </a:r>
          </a:p>
          <a:p>
            <a:pPr marL="457200" indent="-457200" defTabSz="9144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 – Sherpa/Romeo Created</a:t>
            </a:r>
          </a:p>
          <a:p>
            <a:pPr marL="457200" indent="-457200" defTabSz="9144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 – Open Access Pilot for FP7</a:t>
            </a:r>
            <a:endParaRPr lang="en-GB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defTabSz="9144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 – Finch Report &amp; RCUK OA Policy – BIS &amp; RCUK Funding</a:t>
            </a:r>
          </a:p>
          <a:p>
            <a:pPr marL="457200" indent="-457200" defTabSz="9144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 – Horizon 2020 Launched</a:t>
            </a:r>
          </a:p>
          <a:p>
            <a:pPr marL="457200" indent="-457200" defTabSz="9144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 – HEFCE’s Open Access Policy Announced</a:t>
            </a:r>
          </a:p>
          <a:p>
            <a:pPr marL="457200" indent="-457200" defTabSz="9144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– HEFCE’s Open Access Policy Commenced</a:t>
            </a:r>
          </a:p>
          <a:p>
            <a:pPr marL="457200" indent="-457200" defTabSz="9144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– Move to FAIR – Findable, Accessible, Interoperable and Reusable</a:t>
            </a:r>
          </a:p>
        </p:txBody>
      </p:sp>
    </p:spTree>
    <p:extLst>
      <p:ext uri="{BB962C8B-B14F-4D97-AF65-F5344CB8AC3E}">
        <p14:creationId xmlns:p14="http://schemas.microsoft.com/office/powerpoint/2010/main" val="292371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27319" y="121898"/>
            <a:ext cx="8258537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Open Sans Extrabold"/>
                <a:ea typeface="+mj-ea"/>
                <a:cs typeface="Open Sans Extrabold"/>
              </a:defRPr>
            </a:lvl1pPr>
          </a:lstStyle>
          <a:p>
            <a:r>
              <a:rPr lang="en-GB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2013… Finch Report, RCUK OA Policy, BIS, RCUK Funding &amp; </a:t>
            </a:r>
            <a:r>
              <a:rPr lang="en-GB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Orcids</a:t>
            </a:r>
            <a:r>
              <a:rPr lang="en-GB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GB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319" y="1424957"/>
            <a:ext cx="908124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9144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“Dirty Manuscript”</a:t>
            </a:r>
          </a:p>
          <a:p>
            <a:pPr marL="457200" indent="-457200" defTabSz="9144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“Would jeopardise my career as a serious academic”</a:t>
            </a:r>
          </a:p>
          <a:p>
            <a:pPr marL="457200" indent="-457200" defTabSz="9144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“It’s in the library – you can get a copy from there”</a:t>
            </a:r>
          </a:p>
          <a:p>
            <a:pPr marL="457200" indent="-457200" defTabSz="9144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“It’s only £30 to buy the journal I publish in, if I make my article free the journal will go under”</a:t>
            </a:r>
          </a:p>
          <a:p>
            <a:pPr marL="457200" indent="-457200" defTabSz="9144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“If people want to read my work they should pay for it”</a:t>
            </a:r>
          </a:p>
          <a:p>
            <a:pPr marL="457200" indent="-457200" defTabSz="9144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“My work’s not funded by RCUK so doesn’t apply”</a:t>
            </a:r>
          </a:p>
          <a:p>
            <a:pPr marL="457200" indent="-457200" defTabSz="9144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 don’t want everyone to be able to read it, the people in my field are already able to read it”</a:t>
            </a:r>
          </a:p>
        </p:txBody>
      </p:sp>
    </p:spTree>
    <p:extLst>
      <p:ext uri="{BB962C8B-B14F-4D97-AF65-F5344CB8AC3E}">
        <p14:creationId xmlns:p14="http://schemas.microsoft.com/office/powerpoint/2010/main" val="422701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68648" y="224535"/>
            <a:ext cx="9144000" cy="90870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Open Sans Extrabold"/>
                <a:ea typeface="+mj-ea"/>
                <a:cs typeface="Open Sans Extrabold"/>
              </a:defRPr>
            </a:lvl1pPr>
          </a:lstStyle>
          <a:p>
            <a:r>
              <a:rPr lang="en-GB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 (After HEFCE’ Open Access Announcement)…</a:t>
            </a:r>
            <a:endParaRPr lang="en-GB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8648" y="1379151"/>
            <a:ext cx="86446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 don’t have time for this”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 don’t have to give you anything until 2016”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“It doesn’t apply to my work”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 can’t find it”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“What’s an accepted manuscript?”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“Can’t you use the published version?”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“Here’s a link to it, it’s on.. (SSRN, research gate or academia)”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“This is the version the publisher gave me”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“What about third party images”</a:t>
            </a:r>
          </a:p>
        </p:txBody>
      </p:sp>
    </p:spTree>
    <p:extLst>
      <p:ext uri="{BB962C8B-B14F-4D97-AF65-F5344CB8AC3E}">
        <p14:creationId xmlns:p14="http://schemas.microsoft.com/office/powerpoint/2010/main" val="376682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42047" y="241297"/>
            <a:ext cx="8901953" cy="90870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Open Sans Extrabold"/>
                <a:ea typeface="+mj-ea"/>
                <a:cs typeface="Open Sans Extrabold"/>
              </a:defRPr>
            </a:lvl1pPr>
          </a:lstStyle>
          <a:p>
            <a:r>
              <a:rPr lang="en-GB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2016/2017</a:t>
            </a:r>
            <a:endParaRPr lang="en-GB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09961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“This is likely to by submitted in the next REF can the University pay for the APC?”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“Can I make my work gold open access retrospectively?”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“We need funding for gold open access for non-funded research”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“You can remove my item if it helps for compliance for the University”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“I’m not going to be submitting it to the REF anyway”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“But it’s in </a:t>
            </a:r>
            <a:r>
              <a:rPr lang="en-GB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Arxiv</a:t>
            </a: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/SSRN/Another University, so you don’t need it”</a:t>
            </a:r>
          </a:p>
        </p:txBody>
      </p:sp>
    </p:spTree>
    <p:extLst>
      <p:ext uri="{BB962C8B-B14F-4D97-AF65-F5344CB8AC3E}">
        <p14:creationId xmlns:p14="http://schemas.microsoft.com/office/powerpoint/2010/main" val="261794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4787" y="327238"/>
            <a:ext cx="729326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It’s become ALL </a:t>
            </a: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endParaRPr lang="en-GB" sz="4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062454"/>
              </p:ext>
            </p:extLst>
          </p:nvPr>
        </p:nvGraphicFramePr>
        <p:xfrm>
          <a:off x="2375712" y="1096679"/>
          <a:ext cx="3607837" cy="5102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Picture" r:id="rId3" imgW="2548349" imgH="3603048" progId="PhotoDraw.Document.2">
                  <p:embed/>
                </p:oleObj>
              </mc:Choice>
              <mc:Fallback>
                <p:oleObj name="Picture" r:id="rId3" imgW="2548349" imgH="3603048" progId="PhotoDraw.Document.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75712" y="1096679"/>
                        <a:ext cx="3607837" cy="51026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29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0966" y="344315"/>
            <a:ext cx="9144000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Open Access… But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WHEN should it find it’s way into our Repositories?…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soon as possible?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Acceptance?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Publication?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later than </a:t>
            </a: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months </a:t>
            </a: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acceptance?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later than</a:t>
            </a: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months </a:t>
            </a: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publication?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what licence &amp; conditions?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outputs be ineligible if they meet the open access requirements, but not the deposit requirements?</a:t>
            </a:r>
          </a:p>
        </p:txBody>
      </p:sp>
    </p:spTree>
    <p:extLst>
      <p:ext uri="{BB962C8B-B14F-4D97-AF65-F5344CB8AC3E}">
        <p14:creationId xmlns:p14="http://schemas.microsoft.com/office/powerpoint/2010/main" val="175820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694" y="4119962"/>
            <a:ext cx="2461873" cy="24618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694" y="3923424"/>
            <a:ext cx="2854947" cy="28549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58959" y="283695"/>
            <a:ext cx="68877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But It’s NOT just about the REF! </a:t>
            </a:r>
            <a:endParaRPr lang="en-GB" sz="3600" dirty="0"/>
          </a:p>
        </p:txBody>
      </p:sp>
      <p:sp>
        <p:nvSpPr>
          <p:cNvPr id="7" name="Rectangle 6"/>
          <p:cNvSpPr/>
          <p:nvPr/>
        </p:nvSpPr>
        <p:spPr>
          <a:xfrm>
            <a:off x="348638" y="1385588"/>
            <a:ext cx="85331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If HEFCE announced that there will be no open access component to the next REF, would our academics deposit anything in our repositories?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9617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0030" y="438022"/>
            <a:ext cx="857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do we sweeten the deal?  Is the stick really better than chocolates?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86" y="2201608"/>
            <a:ext cx="2948821" cy="3178899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5190912" y="1910862"/>
          <a:ext cx="3953087" cy="3064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Picture" r:id="rId5" imgW="6261135" imgH="4852837" progId="PhotoDraw.Document.2">
                  <p:embed/>
                </p:oleObj>
              </mc:Choice>
              <mc:Fallback>
                <p:oleObj name="Picture" r:id="rId5" imgW="6261135" imgH="4852837" progId="PhotoDraw.Document.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90912" y="1910862"/>
                        <a:ext cx="3953087" cy="30640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52511" y="2840498"/>
            <a:ext cx="2235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And / Or</a:t>
            </a:r>
          </a:p>
        </p:txBody>
      </p:sp>
    </p:spTree>
    <p:extLst>
      <p:ext uri="{BB962C8B-B14F-4D97-AF65-F5344CB8AC3E}">
        <p14:creationId xmlns:p14="http://schemas.microsoft.com/office/powerpoint/2010/main" val="309581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 Based Slides">
  <a:themeElements>
    <a:clrScheme name="UON Colour Theme 2017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BB0C9"/>
      </a:accent1>
      <a:accent2>
        <a:srgbClr val="E2231A"/>
      </a:accent2>
      <a:accent3>
        <a:srgbClr val="EEDC00"/>
      </a:accent3>
      <a:accent4>
        <a:srgbClr val="D163CE"/>
      </a:accent4>
      <a:accent5>
        <a:srgbClr val="0071CE"/>
      </a:accent5>
      <a:accent6>
        <a:srgbClr val="3BB0C9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hifting Sands of Open Access.potx [Autosaved]" id="{40B55726-5081-42E3-901E-5214B41E767F}" vid="{A0927801-F28A-453C-AA97-8103A8F1A4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Shifting Sands of Open Access [Autosaved]</Template>
  <TotalTime>137</TotalTime>
  <Words>787</Words>
  <Application>Microsoft Office PowerPoint</Application>
  <PresentationFormat>On-screen Show (4:3)</PresentationFormat>
  <Paragraphs>83</Paragraphs>
  <Slides>13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Open Sans</vt:lpstr>
      <vt:lpstr>Open Sans Extrabold</vt:lpstr>
      <vt:lpstr>Text Based Slides</vt:lpstr>
      <vt:lpstr>Picture</vt:lpstr>
      <vt:lpstr>Microsoft PhotoDraw 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Dawn Hibbert</dc:creator>
  <cp:lastModifiedBy>Dawn Hibbert</cp:lastModifiedBy>
  <cp:revision>10</cp:revision>
  <dcterms:created xsi:type="dcterms:W3CDTF">2017-08-30T22:08:30Z</dcterms:created>
  <dcterms:modified xsi:type="dcterms:W3CDTF">2017-08-31T10:08:36Z</dcterms:modified>
</cp:coreProperties>
</file>