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9" r:id="rId3"/>
    <p:sldMasterId id="2147483701" r:id="rId4"/>
  </p:sldMasterIdLst>
  <p:notesMasterIdLst>
    <p:notesMasterId r:id="rId38"/>
  </p:notesMasterIdLst>
  <p:sldIdLst>
    <p:sldId id="256" r:id="rId5"/>
    <p:sldId id="257" r:id="rId6"/>
    <p:sldId id="258" r:id="rId7"/>
    <p:sldId id="259" r:id="rId8"/>
    <p:sldId id="261" r:id="rId9"/>
    <p:sldId id="260" r:id="rId10"/>
    <p:sldId id="264" r:id="rId11"/>
    <p:sldId id="266" r:id="rId12"/>
    <p:sldId id="267" r:id="rId13"/>
    <p:sldId id="268" r:id="rId14"/>
    <p:sldId id="269" r:id="rId15"/>
    <p:sldId id="295" r:id="rId16"/>
    <p:sldId id="271" r:id="rId17"/>
    <p:sldId id="272" r:id="rId18"/>
    <p:sldId id="273" r:id="rId19"/>
    <p:sldId id="279" r:id="rId20"/>
    <p:sldId id="280" r:id="rId21"/>
    <p:sldId id="278" r:id="rId22"/>
    <p:sldId id="281" r:id="rId23"/>
    <p:sldId id="282" r:id="rId24"/>
    <p:sldId id="283" r:id="rId25"/>
    <p:sldId id="274" r:id="rId26"/>
    <p:sldId id="292" r:id="rId27"/>
    <p:sldId id="285" r:id="rId28"/>
    <p:sldId id="275" r:id="rId29"/>
    <p:sldId id="284" r:id="rId30"/>
    <p:sldId id="265" r:id="rId31"/>
    <p:sldId id="287" r:id="rId32"/>
    <p:sldId id="289" r:id="rId33"/>
    <p:sldId id="294" r:id="rId34"/>
    <p:sldId id="293"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18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20A37E-0973-43E7-830B-964C114717A7}" type="datetimeFigureOut">
              <a:rPr lang="en-GB" smtClean="0"/>
              <a:t>05/01/2017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E63FEA-ED77-4222-BB85-E25D3636F885}" type="slidenum">
              <a:rPr lang="en-GB" smtClean="0"/>
              <a:t>‹#›</a:t>
            </a:fld>
            <a:endParaRPr lang="en-GB"/>
          </a:p>
        </p:txBody>
      </p:sp>
    </p:spTree>
    <p:extLst>
      <p:ext uri="{BB962C8B-B14F-4D97-AF65-F5344CB8AC3E}">
        <p14:creationId xmlns:p14="http://schemas.microsoft.com/office/powerpoint/2010/main" val="3897434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E63FEA-ED77-4222-BB85-E25D3636F885}" type="slidenum">
              <a:rPr lang="en-GB" smtClean="0"/>
              <a:t>5</a:t>
            </a:fld>
            <a:endParaRPr lang="en-GB"/>
          </a:p>
        </p:txBody>
      </p:sp>
    </p:spTree>
    <p:extLst>
      <p:ext uri="{BB962C8B-B14F-4D97-AF65-F5344CB8AC3E}">
        <p14:creationId xmlns:p14="http://schemas.microsoft.com/office/powerpoint/2010/main" val="904372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Eunice</a:t>
            </a:r>
            <a:endParaRPr lang="en-US" dirty="0"/>
          </a:p>
        </p:txBody>
      </p:sp>
      <p:sp>
        <p:nvSpPr>
          <p:cNvPr id="4" name="Slide Number Placeholder 3"/>
          <p:cNvSpPr>
            <a:spLocks noGrp="1"/>
          </p:cNvSpPr>
          <p:nvPr>
            <p:ph type="sldNum" sz="quarter" idx="10"/>
          </p:nvPr>
        </p:nvSpPr>
        <p:spPr/>
        <p:txBody>
          <a:bodyPr/>
          <a:lstStyle/>
          <a:p>
            <a:fld id="{1984826F-A0EB-427A-B677-E414C0F53DBC}"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Eunice – can you talk through the policy context?</a:t>
            </a:r>
            <a:endParaRPr lang="en-GB" dirty="0"/>
          </a:p>
        </p:txBody>
      </p:sp>
      <p:sp>
        <p:nvSpPr>
          <p:cNvPr id="4" name="Slide Number Placeholder 3"/>
          <p:cNvSpPr>
            <a:spLocks noGrp="1"/>
          </p:cNvSpPr>
          <p:nvPr>
            <p:ph type="sldNum" sz="quarter" idx="10"/>
          </p:nvPr>
        </p:nvSpPr>
        <p:spPr/>
        <p:txBody>
          <a:bodyPr/>
          <a:lstStyle/>
          <a:p>
            <a:fld id="{1984826F-A0EB-427A-B677-E414C0F53DBC}" type="slidenum">
              <a:rPr lang="en-US" smtClean="0"/>
              <a:pPr/>
              <a:t>9</a:t>
            </a:fld>
            <a:endParaRPr lang="en-US"/>
          </a:p>
        </p:txBody>
      </p:sp>
    </p:spTree>
    <p:extLst>
      <p:ext uri="{BB962C8B-B14F-4D97-AF65-F5344CB8AC3E}">
        <p14:creationId xmlns:p14="http://schemas.microsoft.com/office/powerpoint/2010/main" val="2538484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Eunice</a:t>
            </a:r>
            <a:endParaRPr lang="en-GB" dirty="0"/>
          </a:p>
        </p:txBody>
      </p:sp>
      <p:sp>
        <p:nvSpPr>
          <p:cNvPr id="4" name="Slide Number Placeholder 3"/>
          <p:cNvSpPr>
            <a:spLocks noGrp="1"/>
          </p:cNvSpPr>
          <p:nvPr>
            <p:ph type="sldNum" sz="quarter" idx="10"/>
          </p:nvPr>
        </p:nvSpPr>
        <p:spPr/>
        <p:txBody>
          <a:bodyPr/>
          <a:lstStyle/>
          <a:p>
            <a:fld id="{1984826F-A0EB-427A-B677-E414C0F53DBC}" type="slidenum">
              <a:rPr lang="en-US" smtClean="0"/>
              <a:pPr/>
              <a:t>11</a:t>
            </a:fld>
            <a:endParaRPr lang="en-US"/>
          </a:p>
        </p:txBody>
      </p:sp>
    </p:spTree>
    <p:extLst>
      <p:ext uri="{BB962C8B-B14F-4D97-AF65-F5344CB8AC3E}">
        <p14:creationId xmlns:p14="http://schemas.microsoft.com/office/powerpoint/2010/main" val="1566932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4C7F4C7-CE60-4A44-8FB3-3C3F9390ED71}" type="slidenum">
              <a:rPr lang="en-US" altLang="en-US" smtClean="0">
                <a:latin typeface="Arial" charset="0"/>
              </a:rPr>
              <a:pPr eaLnBrk="1" hangingPunct="1">
                <a:spcBef>
                  <a:spcPct val="0"/>
                </a:spcBef>
              </a:pPr>
              <a:t>15</a:t>
            </a:fld>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Donald</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BA94337-DFC3-4644-B894-1DBB15A3F35F}" type="slidenum">
              <a:rPr lang="en-US" altLang="en-US" smtClean="0">
                <a:latin typeface="Arial" charset="0"/>
              </a:rPr>
              <a:pPr eaLnBrk="1" hangingPunct="1">
                <a:spcBef>
                  <a:spcPct val="0"/>
                </a:spcBef>
              </a:pPr>
              <a:t>17</a:t>
            </a:fld>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1E7DC4-DD18-49C5-8770-F1FB64EA659C}" type="slidenum">
              <a:rPr lang="en-GB" smtClean="0"/>
              <a:t>30</a:t>
            </a:fld>
            <a:endParaRPr lang="en-GB" dirty="0"/>
          </a:p>
        </p:txBody>
      </p:sp>
    </p:spTree>
    <p:extLst>
      <p:ext uri="{BB962C8B-B14F-4D97-AF65-F5344CB8AC3E}">
        <p14:creationId xmlns:p14="http://schemas.microsoft.com/office/powerpoint/2010/main" val="2603340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
        <p:nvSpPr>
          <p:cNvPr id="6" name="Rectangle 13"/>
          <p:cNvSpPr>
            <a:spLocks noGrp="1" noChangeArrowheads="1"/>
          </p:cNvSpPr>
          <p:nvPr>
            <p:ph type="dt" sz="half" idx="12"/>
          </p:nvPr>
        </p:nvSpPr>
        <p:spPr>
          <a:ln/>
        </p:spPr>
        <p:txBody>
          <a:bodyPr/>
          <a:lstStyle>
            <a:lvl1pPr>
              <a:defRPr/>
            </a:lvl1pPr>
          </a:lstStyle>
          <a:p>
            <a:fld id="{1D8BD707-D9CF-40AE-B4C6-C98DA3205C09}" type="datetimeFigureOut">
              <a:rPr lang="en-US" smtClean="0"/>
              <a:pPr/>
              <a:t>1/5/2017</a:t>
            </a:fld>
            <a:endParaRPr lang="en-US"/>
          </a:p>
        </p:txBody>
      </p:sp>
    </p:spTree>
    <p:extLst>
      <p:ext uri="{BB962C8B-B14F-4D97-AF65-F5344CB8AC3E}">
        <p14:creationId xmlns:p14="http://schemas.microsoft.com/office/powerpoint/2010/main" val="330658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
        <p:nvSpPr>
          <p:cNvPr id="6" name="Rectangle 13"/>
          <p:cNvSpPr>
            <a:spLocks noGrp="1" noChangeArrowheads="1"/>
          </p:cNvSpPr>
          <p:nvPr>
            <p:ph type="dt" sz="half" idx="12"/>
          </p:nvPr>
        </p:nvSpPr>
        <p:spPr>
          <a:ln/>
        </p:spPr>
        <p:txBody>
          <a:bodyPr/>
          <a:lstStyle>
            <a:lvl1pPr>
              <a:defRPr/>
            </a:lvl1pPr>
          </a:lstStyle>
          <a:p>
            <a:fld id="{1D8BD707-D9CF-40AE-B4C6-C98DA3205C09}" type="datetimeFigureOut">
              <a:rPr lang="en-US" smtClean="0"/>
              <a:pPr/>
              <a:t>1/5/2017</a:t>
            </a:fld>
            <a:endParaRPr lang="en-US"/>
          </a:p>
        </p:txBody>
      </p:sp>
    </p:spTree>
    <p:extLst>
      <p:ext uri="{BB962C8B-B14F-4D97-AF65-F5344CB8AC3E}">
        <p14:creationId xmlns:p14="http://schemas.microsoft.com/office/powerpoint/2010/main" val="2929227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
        <p:nvSpPr>
          <p:cNvPr id="6" name="Rectangle 13"/>
          <p:cNvSpPr>
            <a:spLocks noGrp="1" noChangeArrowheads="1"/>
          </p:cNvSpPr>
          <p:nvPr>
            <p:ph type="dt" sz="half" idx="12"/>
          </p:nvPr>
        </p:nvSpPr>
        <p:spPr>
          <a:ln/>
        </p:spPr>
        <p:txBody>
          <a:bodyPr/>
          <a:lstStyle>
            <a:lvl1pPr>
              <a:defRPr/>
            </a:lvl1pPr>
          </a:lstStyle>
          <a:p>
            <a:fld id="{1D8BD707-D9CF-40AE-B4C6-C98DA3205C09}" type="datetimeFigureOut">
              <a:rPr lang="en-US" smtClean="0"/>
              <a:pPr/>
              <a:t>1/5/2017</a:t>
            </a:fld>
            <a:endParaRPr lang="en-US"/>
          </a:p>
        </p:txBody>
      </p:sp>
    </p:spTree>
    <p:extLst>
      <p:ext uri="{BB962C8B-B14F-4D97-AF65-F5344CB8AC3E}">
        <p14:creationId xmlns:p14="http://schemas.microsoft.com/office/powerpoint/2010/main" val="2324634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752600"/>
            <a:ext cx="4038600" cy="36576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7526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
        <p:nvSpPr>
          <p:cNvPr id="7" name="Rectangle 13"/>
          <p:cNvSpPr>
            <a:spLocks noGrp="1" noChangeArrowheads="1"/>
          </p:cNvSpPr>
          <p:nvPr>
            <p:ph type="dt" sz="half" idx="12"/>
          </p:nvPr>
        </p:nvSpPr>
        <p:spPr>
          <a:ln/>
        </p:spPr>
        <p:txBody>
          <a:bodyPr/>
          <a:lstStyle>
            <a:lvl1pPr>
              <a:defRPr/>
            </a:lvl1pPr>
          </a:lstStyle>
          <a:p>
            <a:fld id="{1D8BD707-D9CF-40AE-B4C6-C98DA3205C09}" type="datetimeFigureOut">
              <a:rPr lang="en-US" smtClean="0"/>
              <a:pPr/>
              <a:t>1/5/2017</a:t>
            </a:fld>
            <a:endParaRPr lang="en-US"/>
          </a:p>
        </p:txBody>
      </p:sp>
    </p:spTree>
    <p:extLst>
      <p:ext uri="{BB962C8B-B14F-4D97-AF65-F5344CB8AC3E}">
        <p14:creationId xmlns:p14="http://schemas.microsoft.com/office/powerpoint/2010/main" val="3366529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7526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
        <p:nvSpPr>
          <p:cNvPr id="7" name="Rectangle 13"/>
          <p:cNvSpPr>
            <a:spLocks noGrp="1" noChangeArrowheads="1"/>
          </p:cNvSpPr>
          <p:nvPr>
            <p:ph type="dt" sz="half" idx="12"/>
          </p:nvPr>
        </p:nvSpPr>
        <p:spPr>
          <a:ln/>
        </p:spPr>
        <p:txBody>
          <a:bodyPr/>
          <a:lstStyle>
            <a:lvl1pPr>
              <a:defRPr/>
            </a:lvl1pPr>
          </a:lstStyle>
          <a:p>
            <a:fld id="{1D8BD707-D9CF-40AE-B4C6-C98DA3205C09}" type="datetimeFigureOut">
              <a:rPr lang="en-US" smtClean="0"/>
              <a:pPr/>
              <a:t>1/5/2017</a:t>
            </a:fld>
            <a:endParaRPr lang="en-US"/>
          </a:p>
        </p:txBody>
      </p:sp>
    </p:spTree>
    <p:extLst>
      <p:ext uri="{BB962C8B-B14F-4D97-AF65-F5344CB8AC3E}">
        <p14:creationId xmlns:p14="http://schemas.microsoft.com/office/powerpoint/2010/main" val="1524029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4038600" cy="3657600"/>
          </a:xfrm>
        </p:spPr>
        <p:txBody>
          <a:bodyPr/>
          <a:lstStyle/>
          <a:p>
            <a:pPr lvl="0"/>
            <a:r>
              <a:rPr lang="en-US" noProof="0" smtClean="0"/>
              <a:t>Click icon to add clip art</a:t>
            </a:r>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
        <p:nvSpPr>
          <p:cNvPr id="7" name="Rectangle 13"/>
          <p:cNvSpPr>
            <a:spLocks noGrp="1" noChangeArrowheads="1"/>
          </p:cNvSpPr>
          <p:nvPr>
            <p:ph type="dt" sz="half" idx="12"/>
          </p:nvPr>
        </p:nvSpPr>
        <p:spPr>
          <a:ln/>
        </p:spPr>
        <p:txBody>
          <a:bodyPr/>
          <a:lstStyle>
            <a:lvl1pPr>
              <a:defRPr/>
            </a:lvl1pPr>
          </a:lstStyle>
          <a:p>
            <a:fld id="{1D8BD707-D9CF-40AE-B4C6-C98DA3205C09}" type="datetimeFigureOut">
              <a:rPr lang="en-US" smtClean="0"/>
              <a:pPr/>
              <a:t>1/5/2017</a:t>
            </a:fld>
            <a:endParaRPr lang="en-US"/>
          </a:p>
        </p:txBody>
      </p:sp>
    </p:spTree>
    <p:extLst>
      <p:ext uri="{BB962C8B-B14F-4D97-AF65-F5344CB8AC3E}">
        <p14:creationId xmlns:p14="http://schemas.microsoft.com/office/powerpoint/2010/main" val="2056631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82296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657600"/>
            <a:ext cx="82296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
        <p:nvSpPr>
          <p:cNvPr id="7" name="Rectangle 13"/>
          <p:cNvSpPr>
            <a:spLocks noGrp="1" noChangeArrowheads="1"/>
          </p:cNvSpPr>
          <p:nvPr>
            <p:ph type="dt" sz="half" idx="12"/>
          </p:nvPr>
        </p:nvSpPr>
        <p:spPr>
          <a:ln/>
        </p:spPr>
        <p:txBody>
          <a:bodyPr/>
          <a:lstStyle>
            <a:lvl1pPr>
              <a:defRPr/>
            </a:lvl1pPr>
          </a:lstStyle>
          <a:p>
            <a:fld id="{1D8BD707-D9CF-40AE-B4C6-C98DA3205C09}" type="datetimeFigureOut">
              <a:rPr lang="en-US" smtClean="0"/>
              <a:pPr/>
              <a:t>1/5/2017</a:t>
            </a:fld>
            <a:endParaRPr lang="en-US"/>
          </a:p>
        </p:txBody>
      </p:sp>
    </p:spTree>
    <p:extLst>
      <p:ext uri="{BB962C8B-B14F-4D97-AF65-F5344CB8AC3E}">
        <p14:creationId xmlns:p14="http://schemas.microsoft.com/office/powerpoint/2010/main" val="2225509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82296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57600"/>
            <a:ext cx="82296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
        <p:nvSpPr>
          <p:cNvPr id="7" name="Rectangle 13"/>
          <p:cNvSpPr>
            <a:spLocks noGrp="1" noChangeArrowheads="1"/>
          </p:cNvSpPr>
          <p:nvPr>
            <p:ph type="dt" sz="half" idx="12"/>
          </p:nvPr>
        </p:nvSpPr>
        <p:spPr>
          <a:ln/>
        </p:spPr>
        <p:txBody>
          <a:bodyPr/>
          <a:lstStyle>
            <a:lvl1pPr>
              <a:defRPr/>
            </a:lvl1pPr>
          </a:lstStyle>
          <a:p>
            <a:fld id="{1D8BD707-D9CF-40AE-B4C6-C98DA3205C09}" type="datetimeFigureOut">
              <a:rPr lang="en-US" smtClean="0"/>
              <a:pPr/>
              <a:t>1/5/2017</a:t>
            </a:fld>
            <a:endParaRPr lang="en-US"/>
          </a:p>
        </p:txBody>
      </p:sp>
    </p:spTree>
    <p:extLst>
      <p:ext uri="{BB962C8B-B14F-4D97-AF65-F5344CB8AC3E}">
        <p14:creationId xmlns:p14="http://schemas.microsoft.com/office/powerpoint/2010/main" val="4119530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89EE413-9C53-4028-AB9B-2AC02E58F717}" type="datetimeFigureOut">
              <a:rPr lang="en-US">
                <a:solidFill>
                  <a:prstClr val="black">
                    <a:tint val="75000"/>
                  </a:prstClr>
                </a:solidFill>
              </a:rPr>
              <a:pPr>
                <a:defRPr/>
              </a:pPr>
              <a:t>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97A0A10-8035-4C4E-88AC-2831D9BDD06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27856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D2DCC9-8D73-4AB1-AD6E-3E6A31CB7488}" type="datetimeFigureOut">
              <a:rPr lang="en-US">
                <a:solidFill>
                  <a:prstClr val="black">
                    <a:tint val="75000"/>
                  </a:prstClr>
                </a:solidFill>
              </a:rPr>
              <a:pPr>
                <a:defRPr/>
              </a:pPr>
              <a:t>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F83373-1B36-4124-8DD9-F08436E77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71482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C8ECA39-C74C-4EC9-AC47-A702AD2565CF}" type="datetimeFigureOut">
              <a:rPr lang="en-US">
                <a:solidFill>
                  <a:prstClr val="black">
                    <a:tint val="75000"/>
                  </a:prstClr>
                </a:solidFill>
              </a:rPr>
              <a:pPr>
                <a:defRPr/>
              </a:pPr>
              <a:t>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EE0735-67EB-4414-973A-BA721DD717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3753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
        <p:nvSpPr>
          <p:cNvPr id="6" name="Rectangle 13"/>
          <p:cNvSpPr>
            <a:spLocks noGrp="1" noChangeArrowheads="1"/>
          </p:cNvSpPr>
          <p:nvPr>
            <p:ph type="dt" sz="half" idx="12"/>
          </p:nvPr>
        </p:nvSpPr>
        <p:spPr>
          <a:ln/>
        </p:spPr>
        <p:txBody>
          <a:bodyPr/>
          <a:lstStyle>
            <a:lvl1pPr>
              <a:defRPr/>
            </a:lvl1pPr>
          </a:lstStyle>
          <a:p>
            <a:fld id="{1D8BD707-D9CF-40AE-B4C6-C98DA3205C09}" type="datetimeFigureOut">
              <a:rPr lang="en-US" smtClean="0"/>
              <a:pPr/>
              <a:t>1/5/2017</a:t>
            </a:fld>
            <a:endParaRPr lang="en-US"/>
          </a:p>
        </p:txBody>
      </p:sp>
    </p:spTree>
    <p:extLst>
      <p:ext uri="{BB962C8B-B14F-4D97-AF65-F5344CB8AC3E}">
        <p14:creationId xmlns:p14="http://schemas.microsoft.com/office/powerpoint/2010/main" val="648208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E180ADE-899D-42B8-B387-DD303B62893E}" type="datetimeFigureOut">
              <a:rPr lang="en-US">
                <a:solidFill>
                  <a:prstClr val="black">
                    <a:tint val="75000"/>
                  </a:prstClr>
                </a:solidFill>
              </a:rPr>
              <a:pPr>
                <a:defRPr/>
              </a:pPr>
              <a:t>1/5/2017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7B0CAC2-9B95-4155-9071-13902E8A41B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9417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8F3EDC9-FC52-4EAB-930E-D4F5B73B1185}" type="datetimeFigureOut">
              <a:rPr lang="en-US">
                <a:solidFill>
                  <a:prstClr val="black">
                    <a:tint val="75000"/>
                  </a:prstClr>
                </a:solidFill>
              </a:rPr>
              <a:pPr>
                <a:defRPr/>
              </a:pPr>
              <a:t>1/5/2017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8150A09-3D38-4E81-B503-7EDC216464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0960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78723E3-403F-4F9A-80D0-34ACD8CEECC8}" type="datetimeFigureOut">
              <a:rPr lang="en-US">
                <a:solidFill>
                  <a:prstClr val="black">
                    <a:tint val="75000"/>
                  </a:prstClr>
                </a:solidFill>
              </a:rPr>
              <a:pPr>
                <a:defRPr/>
              </a:pPr>
              <a:t>1/5/2017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D7F7A2C-BBCE-4C21-8E7F-BC4DC6DE87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06329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172D2D-5E8D-4850-BDEB-DAEEC7EA98D7}" type="datetimeFigureOut">
              <a:rPr lang="en-US">
                <a:solidFill>
                  <a:prstClr val="black">
                    <a:tint val="75000"/>
                  </a:prstClr>
                </a:solidFill>
              </a:rPr>
              <a:pPr>
                <a:defRPr/>
              </a:pPr>
              <a:t>1/5/2017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6736BC8-2ED0-4A97-9B4C-3BCB6D7BE3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1292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E80B4A-7330-47A3-9BCC-4C511A41F5A3}" type="datetimeFigureOut">
              <a:rPr lang="en-US">
                <a:solidFill>
                  <a:prstClr val="black">
                    <a:tint val="75000"/>
                  </a:prstClr>
                </a:solidFill>
              </a:rPr>
              <a:pPr>
                <a:defRPr/>
              </a:pPr>
              <a:t>1/5/2017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DCB688-1D1B-4A5C-BDFB-2DC74EED61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87814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C23ACC-2F26-4F85-8B86-2A1C40729989}" type="datetimeFigureOut">
              <a:rPr lang="en-US">
                <a:solidFill>
                  <a:prstClr val="black">
                    <a:tint val="75000"/>
                  </a:prstClr>
                </a:solidFill>
              </a:rPr>
              <a:pPr>
                <a:defRPr/>
              </a:pPr>
              <a:t>1/5/2017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5DE1AE-1D53-4A7E-AE40-B55796918F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9741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C3056A-1592-4B96-B6A0-936B0C53A87C}" type="datetimeFigureOut">
              <a:rPr lang="en-US">
                <a:solidFill>
                  <a:prstClr val="black">
                    <a:tint val="75000"/>
                  </a:prstClr>
                </a:solidFill>
              </a:rPr>
              <a:pPr>
                <a:defRPr/>
              </a:pPr>
              <a:t>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5DD66D7-7032-4CB6-A156-400519733C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9952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6AABDF-145E-45F8-B9F1-28FDC1446843}" type="datetimeFigureOut">
              <a:rPr lang="en-US">
                <a:solidFill>
                  <a:prstClr val="black">
                    <a:tint val="75000"/>
                  </a:prstClr>
                </a:solidFill>
              </a:rPr>
              <a:pPr>
                <a:defRPr/>
              </a:pPr>
              <a:t>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B70D1A-AECC-426A-B4AB-23C9C37F69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31906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89EE413-9C53-4028-AB9B-2AC02E58F717}" type="datetimeFigureOut">
              <a:rPr lang="en-US">
                <a:solidFill>
                  <a:prstClr val="black">
                    <a:tint val="75000"/>
                  </a:prstClr>
                </a:solidFill>
              </a:rPr>
              <a:pPr>
                <a:defRPr/>
              </a:pPr>
              <a:t>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97A0A10-8035-4C4E-88AC-2831D9BDD06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8574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D2DCC9-8D73-4AB1-AD6E-3E6A31CB7488}" type="datetimeFigureOut">
              <a:rPr lang="en-US">
                <a:solidFill>
                  <a:prstClr val="black">
                    <a:tint val="75000"/>
                  </a:prstClr>
                </a:solidFill>
              </a:rPr>
              <a:pPr>
                <a:defRPr/>
              </a:pPr>
              <a:t>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F83373-1B36-4124-8DD9-F08436E77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1715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
        <p:nvSpPr>
          <p:cNvPr id="6" name="Rectangle 13"/>
          <p:cNvSpPr>
            <a:spLocks noGrp="1" noChangeArrowheads="1"/>
          </p:cNvSpPr>
          <p:nvPr>
            <p:ph type="dt" sz="half" idx="12"/>
          </p:nvPr>
        </p:nvSpPr>
        <p:spPr>
          <a:ln/>
        </p:spPr>
        <p:txBody>
          <a:bodyPr/>
          <a:lstStyle>
            <a:lvl1pPr>
              <a:defRPr/>
            </a:lvl1pPr>
          </a:lstStyle>
          <a:p>
            <a:fld id="{1D8BD707-D9CF-40AE-B4C6-C98DA3205C09}" type="datetimeFigureOut">
              <a:rPr lang="en-US" smtClean="0"/>
              <a:pPr/>
              <a:t>1/5/2017</a:t>
            </a:fld>
            <a:endParaRPr lang="en-US"/>
          </a:p>
        </p:txBody>
      </p:sp>
    </p:spTree>
    <p:extLst>
      <p:ext uri="{BB962C8B-B14F-4D97-AF65-F5344CB8AC3E}">
        <p14:creationId xmlns:p14="http://schemas.microsoft.com/office/powerpoint/2010/main" val="2315462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C8ECA39-C74C-4EC9-AC47-A702AD2565CF}" type="datetimeFigureOut">
              <a:rPr lang="en-US">
                <a:solidFill>
                  <a:prstClr val="black">
                    <a:tint val="75000"/>
                  </a:prstClr>
                </a:solidFill>
              </a:rPr>
              <a:pPr>
                <a:defRPr/>
              </a:pPr>
              <a:t>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EE0735-67EB-4414-973A-BA721DD717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4635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E180ADE-899D-42B8-B387-DD303B62893E}" type="datetimeFigureOut">
              <a:rPr lang="en-US">
                <a:solidFill>
                  <a:prstClr val="black">
                    <a:tint val="75000"/>
                  </a:prstClr>
                </a:solidFill>
              </a:rPr>
              <a:pPr>
                <a:defRPr/>
              </a:pPr>
              <a:t>1/5/2017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7B0CAC2-9B95-4155-9071-13902E8A41B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9994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8F3EDC9-FC52-4EAB-930E-D4F5B73B1185}" type="datetimeFigureOut">
              <a:rPr lang="en-US">
                <a:solidFill>
                  <a:prstClr val="black">
                    <a:tint val="75000"/>
                  </a:prstClr>
                </a:solidFill>
              </a:rPr>
              <a:pPr>
                <a:defRPr/>
              </a:pPr>
              <a:t>1/5/2017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8150A09-3D38-4E81-B503-7EDC216464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27023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78723E3-403F-4F9A-80D0-34ACD8CEECC8}" type="datetimeFigureOut">
              <a:rPr lang="en-US">
                <a:solidFill>
                  <a:prstClr val="black">
                    <a:tint val="75000"/>
                  </a:prstClr>
                </a:solidFill>
              </a:rPr>
              <a:pPr>
                <a:defRPr/>
              </a:pPr>
              <a:t>1/5/2017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D7F7A2C-BBCE-4C21-8E7F-BC4DC6DE87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83538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172D2D-5E8D-4850-BDEB-DAEEC7EA98D7}" type="datetimeFigureOut">
              <a:rPr lang="en-US">
                <a:solidFill>
                  <a:prstClr val="black">
                    <a:tint val="75000"/>
                  </a:prstClr>
                </a:solidFill>
              </a:rPr>
              <a:pPr>
                <a:defRPr/>
              </a:pPr>
              <a:t>1/5/2017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6736BC8-2ED0-4A97-9B4C-3BCB6D7BE3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872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E80B4A-7330-47A3-9BCC-4C511A41F5A3}" type="datetimeFigureOut">
              <a:rPr lang="en-US">
                <a:solidFill>
                  <a:prstClr val="black">
                    <a:tint val="75000"/>
                  </a:prstClr>
                </a:solidFill>
              </a:rPr>
              <a:pPr>
                <a:defRPr/>
              </a:pPr>
              <a:t>1/5/2017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DCB688-1D1B-4A5C-BDFB-2DC74EED61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89551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C23ACC-2F26-4F85-8B86-2A1C40729989}" type="datetimeFigureOut">
              <a:rPr lang="en-US">
                <a:solidFill>
                  <a:prstClr val="black">
                    <a:tint val="75000"/>
                  </a:prstClr>
                </a:solidFill>
              </a:rPr>
              <a:pPr>
                <a:defRPr/>
              </a:pPr>
              <a:t>1/5/2017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5DE1AE-1D53-4A7E-AE40-B55796918F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59295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C3056A-1592-4B96-B6A0-936B0C53A87C}" type="datetimeFigureOut">
              <a:rPr lang="en-US">
                <a:solidFill>
                  <a:prstClr val="black">
                    <a:tint val="75000"/>
                  </a:prstClr>
                </a:solidFill>
              </a:rPr>
              <a:pPr>
                <a:defRPr/>
              </a:pPr>
              <a:t>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5DD66D7-7032-4CB6-A156-400519733C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68263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6AABDF-145E-45F8-B9F1-28FDC1446843}" type="datetimeFigureOut">
              <a:rPr lang="en-US">
                <a:solidFill>
                  <a:prstClr val="black">
                    <a:tint val="75000"/>
                  </a:prstClr>
                </a:solidFill>
              </a:rPr>
              <a:pPr>
                <a:defRPr/>
              </a:pPr>
              <a:t>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B70D1A-AECC-426A-B4AB-23C9C37F69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39563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15050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
        <p:nvSpPr>
          <p:cNvPr id="7" name="Rectangle 13"/>
          <p:cNvSpPr>
            <a:spLocks noGrp="1" noChangeArrowheads="1"/>
          </p:cNvSpPr>
          <p:nvPr>
            <p:ph type="dt" sz="half" idx="12"/>
          </p:nvPr>
        </p:nvSpPr>
        <p:spPr>
          <a:ln/>
        </p:spPr>
        <p:txBody>
          <a:bodyPr/>
          <a:lstStyle>
            <a:lvl1pPr>
              <a:defRPr/>
            </a:lvl1pPr>
          </a:lstStyle>
          <a:p>
            <a:fld id="{1D8BD707-D9CF-40AE-B4C6-C98DA3205C09}" type="datetimeFigureOut">
              <a:rPr lang="en-US" smtClean="0"/>
              <a:pPr/>
              <a:t>1/5/2017</a:t>
            </a:fld>
            <a:endParaRPr lang="en-US"/>
          </a:p>
        </p:txBody>
      </p:sp>
    </p:spTree>
    <p:extLst>
      <p:ext uri="{BB962C8B-B14F-4D97-AF65-F5344CB8AC3E}">
        <p14:creationId xmlns:p14="http://schemas.microsoft.com/office/powerpoint/2010/main" val="10369417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27444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65748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36481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endParaRPr lang="en-US" dirty="0">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37129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endParaRPr lang="en-US" dirty="0">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18856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n-US" dirty="0">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67932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19430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98851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60682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68034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endParaRPr lang="en-US"/>
          </a:p>
        </p:txBody>
      </p:sp>
      <p:sp>
        <p:nvSpPr>
          <p:cNvPr id="8"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
        <p:nvSpPr>
          <p:cNvPr id="9" name="Rectangle 13"/>
          <p:cNvSpPr>
            <a:spLocks noGrp="1" noChangeArrowheads="1"/>
          </p:cNvSpPr>
          <p:nvPr>
            <p:ph type="dt" sz="half" idx="12"/>
          </p:nvPr>
        </p:nvSpPr>
        <p:spPr>
          <a:ln/>
        </p:spPr>
        <p:txBody>
          <a:bodyPr/>
          <a:lstStyle>
            <a:lvl1pPr>
              <a:defRPr/>
            </a:lvl1pPr>
          </a:lstStyle>
          <a:p>
            <a:fld id="{1D8BD707-D9CF-40AE-B4C6-C98DA3205C09}" type="datetimeFigureOut">
              <a:rPr lang="en-US" smtClean="0"/>
              <a:pPr/>
              <a:t>1/5/2017</a:t>
            </a:fld>
            <a:endParaRPr lang="en-US"/>
          </a:p>
        </p:txBody>
      </p:sp>
    </p:spTree>
    <p:extLst>
      <p:ext uri="{BB962C8B-B14F-4D97-AF65-F5344CB8AC3E}">
        <p14:creationId xmlns:p14="http://schemas.microsoft.com/office/powerpoint/2010/main" val="221539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fld id="{1D8BD707-D9CF-40AE-B4C6-C98DA3205C09}" type="datetimeFigureOut">
              <a:rPr lang="en-US" smtClean="0">
                <a:solidFill>
                  <a:srgbClr val="000000"/>
                </a:solidFill>
              </a:rPr>
              <a:pPr/>
              <a:t>1/5/2017</a:t>
            </a:fld>
            <a:endParaRPr lang="en-US" dirty="0">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endParaRPr lang="en-US" dirty="0">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43514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endParaRPr lang="en-US"/>
          </a:p>
        </p:txBody>
      </p:sp>
      <p:sp>
        <p:nvSpPr>
          <p:cNvPr id="4"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
        <p:nvSpPr>
          <p:cNvPr id="5" name="Rectangle 13"/>
          <p:cNvSpPr>
            <a:spLocks noGrp="1" noChangeArrowheads="1"/>
          </p:cNvSpPr>
          <p:nvPr>
            <p:ph type="dt" sz="half" idx="12"/>
          </p:nvPr>
        </p:nvSpPr>
        <p:spPr>
          <a:ln/>
        </p:spPr>
        <p:txBody>
          <a:bodyPr/>
          <a:lstStyle>
            <a:lvl1pPr>
              <a:defRPr/>
            </a:lvl1pPr>
          </a:lstStyle>
          <a:p>
            <a:fld id="{1D8BD707-D9CF-40AE-B4C6-C98DA3205C09}" type="datetimeFigureOut">
              <a:rPr lang="en-US" smtClean="0"/>
              <a:pPr/>
              <a:t>1/5/2017</a:t>
            </a:fld>
            <a:endParaRPr lang="en-US"/>
          </a:p>
        </p:txBody>
      </p:sp>
    </p:spTree>
    <p:extLst>
      <p:ext uri="{BB962C8B-B14F-4D97-AF65-F5344CB8AC3E}">
        <p14:creationId xmlns:p14="http://schemas.microsoft.com/office/powerpoint/2010/main" val="58378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n-US"/>
          </a:p>
        </p:txBody>
      </p:sp>
      <p:sp>
        <p:nvSpPr>
          <p:cNvPr id="3"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
        <p:nvSpPr>
          <p:cNvPr id="4" name="Rectangle 13"/>
          <p:cNvSpPr>
            <a:spLocks noGrp="1" noChangeArrowheads="1"/>
          </p:cNvSpPr>
          <p:nvPr>
            <p:ph type="dt" sz="half" idx="12"/>
          </p:nvPr>
        </p:nvSpPr>
        <p:spPr>
          <a:ln/>
        </p:spPr>
        <p:txBody>
          <a:bodyPr/>
          <a:lstStyle>
            <a:lvl1pPr>
              <a:defRPr/>
            </a:lvl1pPr>
          </a:lstStyle>
          <a:p>
            <a:fld id="{1D8BD707-D9CF-40AE-B4C6-C98DA3205C09}" type="datetimeFigureOut">
              <a:rPr lang="en-US" smtClean="0"/>
              <a:pPr/>
              <a:t>1/5/2017</a:t>
            </a:fld>
            <a:endParaRPr lang="en-US"/>
          </a:p>
        </p:txBody>
      </p:sp>
    </p:spTree>
    <p:extLst>
      <p:ext uri="{BB962C8B-B14F-4D97-AF65-F5344CB8AC3E}">
        <p14:creationId xmlns:p14="http://schemas.microsoft.com/office/powerpoint/2010/main" val="841031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
        <p:nvSpPr>
          <p:cNvPr id="7" name="Rectangle 13"/>
          <p:cNvSpPr>
            <a:spLocks noGrp="1" noChangeArrowheads="1"/>
          </p:cNvSpPr>
          <p:nvPr>
            <p:ph type="dt" sz="half" idx="12"/>
          </p:nvPr>
        </p:nvSpPr>
        <p:spPr>
          <a:ln/>
        </p:spPr>
        <p:txBody>
          <a:bodyPr/>
          <a:lstStyle>
            <a:lvl1pPr>
              <a:defRPr/>
            </a:lvl1pPr>
          </a:lstStyle>
          <a:p>
            <a:fld id="{1D8BD707-D9CF-40AE-B4C6-C98DA3205C09}" type="datetimeFigureOut">
              <a:rPr lang="en-US" smtClean="0"/>
              <a:pPr/>
              <a:t>1/5/2017</a:t>
            </a:fld>
            <a:endParaRPr lang="en-US"/>
          </a:p>
        </p:txBody>
      </p:sp>
    </p:spTree>
    <p:extLst>
      <p:ext uri="{BB962C8B-B14F-4D97-AF65-F5344CB8AC3E}">
        <p14:creationId xmlns:p14="http://schemas.microsoft.com/office/powerpoint/2010/main" val="1789245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B6F15528-21DE-4FAA-801E-634DDDAF4B2B}" type="slidenum">
              <a:rPr lang="en-US" smtClean="0"/>
              <a:pPr/>
              <a:t>‹#›</a:t>
            </a:fld>
            <a:endParaRPr lang="en-US"/>
          </a:p>
        </p:txBody>
      </p:sp>
      <p:sp>
        <p:nvSpPr>
          <p:cNvPr id="7" name="Rectangle 13"/>
          <p:cNvSpPr>
            <a:spLocks noGrp="1" noChangeArrowheads="1"/>
          </p:cNvSpPr>
          <p:nvPr>
            <p:ph type="dt" sz="half" idx="12"/>
          </p:nvPr>
        </p:nvSpPr>
        <p:spPr>
          <a:ln/>
        </p:spPr>
        <p:txBody>
          <a:bodyPr/>
          <a:lstStyle>
            <a:lvl1pPr>
              <a:defRPr/>
            </a:lvl1pPr>
          </a:lstStyle>
          <a:p>
            <a:fld id="{1D8BD707-D9CF-40AE-B4C6-C98DA3205C09}" type="datetimeFigureOut">
              <a:rPr lang="en-US" smtClean="0"/>
              <a:pPr/>
              <a:t>1/5/2017</a:t>
            </a:fld>
            <a:endParaRPr lang="en-US"/>
          </a:p>
        </p:txBody>
      </p:sp>
    </p:spTree>
    <p:extLst>
      <p:ext uri="{BB962C8B-B14F-4D97-AF65-F5344CB8AC3E}">
        <p14:creationId xmlns:p14="http://schemas.microsoft.com/office/powerpoint/2010/main" val="229604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4" descr="powerpoint presentation background"/>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8382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2" name="Rectangle 3"/>
          <p:cNvSpPr>
            <a:spLocks noGrp="1" noChangeArrowheads="1"/>
          </p:cNvSpPr>
          <p:nvPr>
            <p:ph type="body" idx="1"/>
          </p:nvPr>
        </p:nvSpPr>
        <p:spPr bwMode="auto">
          <a:xfrm>
            <a:off x="457200" y="1752600"/>
            <a:ext cx="822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53253" name="Rectangle 5"/>
          <p:cNvSpPr>
            <a:spLocks noGrp="1" noChangeArrowheads="1"/>
          </p:cNvSpPr>
          <p:nvPr>
            <p:ph type="ftr" sz="quarter" idx="3"/>
          </p:nvPr>
        </p:nvSpPr>
        <p:spPr bwMode="auto">
          <a:xfrm>
            <a:off x="3124200" y="56388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53254" name="Rectangle 6"/>
          <p:cNvSpPr>
            <a:spLocks noGrp="1" noChangeArrowheads="1"/>
          </p:cNvSpPr>
          <p:nvPr>
            <p:ph type="sldNum" sz="quarter" idx="4"/>
          </p:nvPr>
        </p:nvSpPr>
        <p:spPr bwMode="auto">
          <a:xfrm>
            <a:off x="6553200" y="56388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6F15528-21DE-4FAA-801E-634DDDAF4B2B}" type="slidenum">
              <a:rPr lang="en-US" smtClean="0"/>
              <a:pPr/>
              <a:t>‹#›</a:t>
            </a:fld>
            <a:endParaRPr lang="en-US"/>
          </a:p>
        </p:txBody>
      </p:sp>
      <p:sp>
        <p:nvSpPr>
          <p:cNvPr id="53261" name="Rectangle 13"/>
          <p:cNvSpPr>
            <a:spLocks noGrp="1" noChangeArrowheads="1"/>
          </p:cNvSpPr>
          <p:nvPr>
            <p:ph type="dt" sz="half" idx="2"/>
          </p:nvPr>
        </p:nvSpPr>
        <p:spPr bwMode="auto">
          <a:xfrm>
            <a:off x="457200" y="5638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1D8BD707-D9CF-40AE-B4C6-C98DA3205C09}" type="datetimeFigureOut">
              <a:rPr lang="en-US" smtClean="0"/>
              <a:pPr/>
              <a:t>1/5/2017</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rtl="0" eaLnBrk="1" fontAlgn="base" hangingPunct="1">
        <a:spcBef>
          <a:spcPct val="0"/>
        </a:spcBef>
        <a:spcAft>
          <a:spcPct val="0"/>
        </a:spcAft>
        <a:defRPr sz="2800" b="1">
          <a:solidFill>
            <a:schemeClr val="tx2"/>
          </a:solidFill>
          <a:latin typeface="+mj-lt"/>
          <a:ea typeface="+mj-ea"/>
          <a:cs typeface="+mj-cs"/>
        </a:defRPr>
      </a:lvl1pPr>
      <a:lvl2pPr algn="ctr" rtl="0" eaLnBrk="1" fontAlgn="base" hangingPunct="1">
        <a:spcBef>
          <a:spcPct val="0"/>
        </a:spcBef>
        <a:spcAft>
          <a:spcPct val="0"/>
        </a:spcAft>
        <a:defRPr sz="2800" b="1">
          <a:solidFill>
            <a:schemeClr val="tx2"/>
          </a:solidFill>
          <a:latin typeface="Verdana" pitchFamily="34" charset="0"/>
        </a:defRPr>
      </a:lvl2pPr>
      <a:lvl3pPr algn="ctr" rtl="0" eaLnBrk="1" fontAlgn="base" hangingPunct="1">
        <a:spcBef>
          <a:spcPct val="0"/>
        </a:spcBef>
        <a:spcAft>
          <a:spcPct val="0"/>
        </a:spcAft>
        <a:defRPr sz="2800" b="1">
          <a:solidFill>
            <a:schemeClr val="tx2"/>
          </a:solidFill>
          <a:latin typeface="Verdana" pitchFamily="34" charset="0"/>
        </a:defRPr>
      </a:lvl3pPr>
      <a:lvl4pPr algn="ctr" rtl="0" eaLnBrk="1" fontAlgn="base" hangingPunct="1">
        <a:spcBef>
          <a:spcPct val="0"/>
        </a:spcBef>
        <a:spcAft>
          <a:spcPct val="0"/>
        </a:spcAft>
        <a:defRPr sz="2800" b="1">
          <a:solidFill>
            <a:schemeClr val="tx2"/>
          </a:solidFill>
          <a:latin typeface="Verdana" pitchFamily="34" charset="0"/>
        </a:defRPr>
      </a:lvl4pPr>
      <a:lvl5pPr algn="ctr" rtl="0" eaLnBrk="1" fontAlgn="base" hangingPunct="1">
        <a:spcBef>
          <a:spcPct val="0"/>
        </a:spcBef>
        <a:spcAft>
          <a:spcPct val="0"/>
        </a:spcAft>
        <a:defRPr sz="2800" b="1">
          <a:solidFill>
            <a:schemeClr val="tx2"/>
          </a:solidFill>
          <a:latin typeface="Verdana" pitchFamily="34" charset="0"/>
        </a:defRPr>
      </a:lvl5pPr>
      <a:lvl6pPr marL="457200" algn="ctr" rtl="0" eaLnBrk="1" fontAlgn="base" hangingPunct="1">
        <a:spcBef>
          <a:spcPct val="0"/>
        </a:spcBef>
        <a:spcAft>
          <a:spcPct val="0"/>
        </a:spcAft>
        <a:defRPr sz="2800" b="1">
          <a:solidFill>
            <a:schemeClr val="tx2"/>
          </a:solidFill>
          <a:latin typeface="Verdana" pitchFamily="34" charset="0"/>
        </a:defRPr>
      </a:lvl6pPr>
      <a:lvl7pPr marL="914400" algn="ctr" rtl="0" eaLnBrk="1" fontAlgn="base" hangingPunct="1">
        <a:spcBef>
          <a:spcPct val="0"/>
        </a:spcBef>
        <a:spcAft>
          <a:spcPct val="0"/>
        </a:spcAft>
        <a:defRPr sz="2800" b="1">
          <a:solidFill>
            <a:schemeClr val="tx2"/>
          </a:solidFill>
          <a:latin typeface="Verdana" pitchFamily="34" charset="0"/>
        </a:defRPr>
      </a:lvl7pPr>
      <a:lvl8pPr marL="1371600" algn="ctr" rtl="0" eaLnBrk="1" fontAlgn="base" hangingPunct="1">
        <a:spcBef>
          <a:spcPct val="0"/>
        </a:spcBef>
        <a:spcAft>
          <a:spcPct val="0"/>
        </a:spcAft>
        <a:defRPr sz="2800" b="1">
          <a:solidFill>
            <a:schemeClr val="tx2"/>
          </a:solidFill>
          <a:latin typeface="Verdana" pitchFamily="34" charset="0"/>
        </a:defRPr>
      </a:lvl8pPr>
      <a:lvl9pPr marL="1828800" algn="ctr" rtl="0" eaLnBrk="1" fontAlgn="base" hangingPunct="1">
        <a:spcBef>
          <a:spcPct val="0"/>
        </a:spcBef>
        <a:spcAft>
          <a:spcPct val="0"/>
        </a:spcAft>
        <a:defRPr sz="2800" b="1">
          <a:solidFill>
            <a:schemeClr val="tx2"/>
          </a:solidFill>
          <a:latin typeface="Verdana" pitchFamily="34" charset="0"/>
        </a:defRPr>
      </a:lvl9pPr>
    </p:titleStyle>
    <p:bodyStyle>
      <a:lvl1pPr marL="342900" indent="-342900" algn="l" rtl="0" eaLnBrk="1" fontAlgn="base" hangingPunct="1">
        <a:spcBef>
          <a:spcPct val="20000"/>
        </a:spcBef>
        <a:spcAft>
          <a:spcPct val="3500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35000"/>
        </a:spcAft>
        <a:buChar char="–"/>
        <a:defRPr sz="2000">
          <a:solidFill>
            <a:schemeClr val="tx1"/>
          </a:solidFill>
          <a:latin typeface="+mn-lt"/>
        </a:defRPr>
      </a:lvl2pPr>
      <a:lvl3pPr marL="1143000" indent="-228600" algn="l" rtl="0" eaLnBrk="1" fontAlgn="base" hangingPunct="1">
        <a:spcBef>
          <a:spcPct val="20000"/>
        </a:spcBef>
        <a:spcAft>
          <a:spcPct val="35000"/>
        </a:spcAft>
        <a:buChar char="•"/>
        <a:defRPr sz="2000">
          <a:solidFill>
            <a:schemeClr val="tx1"/>
          </a:solidFill>
          <a:latin typeface="+mn-lt"/>
        </a:defRPr>
      </a:lvl3pPr>
      <a:lvl4pPr marL="1600200" indent="-228600" algn="l" rtl="0" eaLnBrk="1" fontAlgn="base" hangingPunct="1">
        <a:spcBef>
          <a:spcPct val="20000"/>
        </a:spcBef>
        <a:spcAft>
          <a:spcPct val="35000"/>
        </a:spcAft>
        <a:buChar char="–"/>
        <a:defRPr sz="2000">
          <a:solidFill>
            <a:schemeClr val="tx1"/>
          </a:solidFill>
          <a:latin typeface="+mn-lt"/>
        </a:defRPr>
      </a:lvl4pPr>
      <a:lvl5pPr marL="2057400" indent="-228600" algn="l" rtl="0" eaLnBrk="1" fontAlgn="base" hangingPunct="1">
        <a:spcBef>
          <a:spcPct val="20000"/>
        </a:spcBef>
        <a:spcAft>
          <a:spcPct val="35000"/>
        </a:spcAft>
        <a:buChar char="»"/>
        <a:defRPr sz="2000">
          <a:solidFill>
            <a:schemeClr val="tx1"/>
          </a:solidFill>
          <a:latin typeface="+mn-lt"/>
        </a:defRPr>
      </a:lvl5pPr>
      <a:lvl6pPr marL="2514600" indent="-228600" algn="l" rtl="0" eaLnBrk="1" fontAlgn="base" hangingPunct="1">
        <a:spcBef>
          <a:spcPct val="20000"/>
        </a:spcBef>
        <a:spcAft>
          <a:spcPct val="35000"/>
        </a:spcAft>
        <a:buChar char="»"/>
        <a:defRPr sz="2000">
          <a:solidFill>
            <a:schemeClr val="tx1"/>
          </a:solidFill>
          <a:latin typeface="+mn-lt"/>
        </a:defRPr>
      </a:lvl6pPr>
      <a:lvl7pPr marL="2971800" indent="-228600" algn="l" rtl="0" eaLnBrk="1" fontAlgn="base" hangingPunct="1">
        <a:spcBef>
          <a:spcPct val="20000"/>
        </a:spcBef>
        <a:spcAft>
          <a:spcPct val="35000"/>
        </a:spcAft>
        <a:buChar char="»"/>
        <a:defRPr sz="2000">
          <a:solidFill>
            <a:schemeClr val="tx1"/>
          </a:solidFill>
          <a:latin typeface="+mn-lt"/>
        </a:defRPr>
      </a:lvl7pPr>
      <a:lvl8pPr marL="3429000" indent="-228600" algn="l" rtl="0" eaLnBrk="1" fontAlgn="base" hangingPunct="1">
        <a:spcBef>
          <a:spcPct val="20000"/>
        </a:spcBef>
        <a:spcAft>
          <a:spcPct val="35000"/>
        </a:spcAft>
        <a:buChar char="»"/>
        <a:defRPr sz="2000">
          <a:solidFill>
            <a:schemeClr val="tx1"/>
          </a:solidFill>
          <a:latin typeface="+mn-lt"/>
        </a:defRPr>
      </a:lvl8pPr>
      <a:lvl9pPr marL="3886200" indent="-228600" algn="l" rtl="0" eaLnBrk="1" fontAlgn="base" hangingPunct="1">
        <a:spcBef>
          <a:spcPct val="20000"/>
        </a:spcBef>
        <a:spcAft>
          <a:spcPct val="3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457200">
              <a:defRPr/>
            </a:pPr>
            <a:fld id="{7DAACB8E-8C97-496E-92D0-783ABB1D8A54}" type="datetimeFigureOut">
              <a:rPr lang="en-US">
                <a:solidFill>
                  <a:prstClr val="black">
                    <a:tint val="75000"/>
                  </a:prstClr>
                </a:solidFill>
              </a:rPr>
              <a:pPr defTabSz="457200">
                <a:defRPr/>
              </a:pPr>
              <a:t>1/5/2017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457200">
              <a:defRPr/>
            </a:pPr>
            <a:fld id="{55BD5721-9973-4142-9209-951132716C0C}"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99838149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457200">
              <a:defRPr/>
            </a:pPr>
            <a:fld id="{7DAACB8E-8C97-496E-92D0-783ABB1D8A54}" type="datetimeFigureOut">
              <a:rPr lang="en-US">
                <a:solidFill>
                  <a:prstClr val="black">
                    <a:tint val="75000"/>
                  </a:prstClr>
                </a:solidFill>
              </a:rPr>
              <a:pPr defTabSz="457200">
                <a:defRPr/>
              </a:pPr>
              <a:t>1/5/2017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457200">
              <a:defRPr/>
            </a:pPr>
            <a:fld id="{55BD5721-9973-4142-9209-951132716C0C}"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107102609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owerpoint presentation backgroun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8382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206627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2800" b="1">
          <a:solidFill>
            <a:schemeClr val="tx2"/>
          </a:solidFill>
          <a:latin typeface="+mj-lt"/>
          <a:ea typeface="+mj-ea"/>
          <a:cs typeface="+mj-cs"/>
        </a:defRPr>
      </a:lvl1pPr>
      <a:lvl2pPr algn="ctr" rtl="0" eaLnBrk="1" fontAlgn="base" hangingPunct="1">
        <a:spcBef>
          <a:spcPct val="0"/>
        </a:spcBef>
        <a:spcAft>
          <a:spcPct val="0"/>
        </a:spcAft>
        <a:defRPr sz="2800" b="1">
          <a:solidFill>
            <a:schemeClr val="tx2"/>
          </a:solidFill>
          <a:latin typeface="Verdana" pitchFamily="34" charset="0"/>
        </a:defRPr>
      </a:lvl2pPr>
      <a:lvl3pPr algn="ctr" rtl="0" eaLnBrk="1" fontAlgn="base" hangingPunct="1">
        <a:spcBef>
          <a:spcPct val="0"/>
        </a:spcBef>
        <a:spcAft>
          <a:spcPct val="0"/>
        </a:spcAft>
        <a:defRPr sz="2800" b="1">
          <a:solidFill>
            <a:schemeClr val="tx2"/>
          </a:solidFill>
          <a:latin typeface="Verdana" pitchFamily="34" charset="0"/>
        </a:defRPr>
      </a:lvl3pPr>
      <a:lvl4pPr algn="ctr" rtl="0" eaLnBrk="1" fontAlgn="base" hangingPunct="1">
        <a:spcBef>
          <a:spcPct val="0"/>
        </a:spcBef>
        <a:spcAft>
          <a:spcPct val="0"/>
        </a:spcAft>
        <a:defRPr sz="2800" b="1">
          <a:solidFill>
            <a:schemeClr val="tx2"/>
          </a:solidFill>
          <a:latin typeface="Verdana" pitchFamily="34" charset="0"/>
        </a:defRPr>
      </a:lvl4pPr>
      <a:lvl5pPr algn="ctr" rtl="0" eaLnBrk="1" fontAlgn="base" hangingPunct="1">
        <a:spcBef>
          <a:spcPct val="0"/>
        </a:spcBef>
        <a:spcAft>
          <a:spcPct val="0"/>
        </a:spcAft>
        <a:defRPr sz="2800" b="1">
          <a:solidFill>
            <a:schemeClr val="tx2"/>
          </a:solidFill>
          <a:latin typeface="Verdana" pitchFamily="34" charset="0"/>
        </a:defRPr>
      </a:lvl5pPr>
      <a:lvl6pPr marL="457200" algn="ctr" rtl="0" eaLnBrk="1" fontAlgn="base" hangingPunct="1">
        <a:spcBef>
          <a:spcPct val="0"/>
        </a:spcBef>
        <a:spcAft>
          <a:spcPct val="0"/>
        </a:spcAft>
        <a:defRPr sz="2800" b="1">
          <a:solidFill>
            <a:schemeClr val="tx2"/>
          </a:solidFill>
          <a:latin typeface="Verdana" pitchFamily="34" charset="0"/>
        </a:defRPr>
      </a:lvl6pPr>
      <a:lvl7pPr marL="914400" algn="ctr" rtl="0" eaLnBrk="1" fontAlgn="base" hangingPunct="1">
        <a:spcBef>
          <a:spcPct val="0"/>
        </a:spcBef>
        <a:spcAft>
          <a:spcPct val="0"/>
        </a:spcAft>
        <a:defRPr sz="2800" b="1">
          <a:solidFill>
            <a:schemeClr val="tx2"/>
          </a:solidFill>
          <a:latin typeface="Verdana" pitchFamily="34" charset="0"/>
        </a:defRPr>
      </a:lvl7pPr>
      <a:lvl8pPr marL="1371600" algn="ctr" rtl="0" eaLnBrk="1" fontAlgn="base" hangingPunct="1">
        <a:spcBef>
          <a:spcPct val="0"/>
        </a:spcBef>
        <a:spcAft>
          <a:spcPct val="0"/>
        </a:spcAft>
        <a:defRPr sz="2800" b="1">
          <a:solidFill>
            <a:schemeClr val="tx2"/>
          </a:solidFill>
          <a:latin typeface="Verdana" pitchFamily="34" charset="0"/>
        </a:defRPr>
      </a:lvl8pPr>
      <a:lvl9pPr marL="1828800" algn="ctr" rtl="0" eaLnBrk="1" fontAlgn="base" hangingPunct="1">
        <a:spcBef>
          <a:spcPct val="0"/>
        </a:spcBef>
        <a:spcAft>
          <a:spcPct val="0"/>
        </a:spcAft>
        <a:defRPr sz="2800" b="1">
          <a:solidFill>
            <a:schemeClr val="tx2"/>
          </a:solidFill>
          <a:latin typeface="Verdana" pitchFamily="34" charset="0"/>
        </a:defRPr>
      </a:lvl9pPr>
    </p:titleStyle>
    <p:bodyStyle>
      <a:lvl1pPr marL="342900" indent="-342900" algn="l" rtl="0" eaLnBrk="1" fontAlgn="base" hangingPunct="1">
        <a:spcBef>
          <a:spcPct val="20000"/>
        </a:spcBef>
        <a:spcAft>
          <a:spcPct val="3500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35000"/>
        </a:spcAft>
        <a:buChar char="–"/>
        <a:defRPr sz="2000">
          <a:solidFill>
            <a:schemeClr val="tx1"/>
          </a:solidFill>
          <a:latin typeface="+mn-lt"/>
        </a:defRPr>
      </a:lvl2pPr>
      <a:lvl3pPr marL="1143000" indent="-228600" algn="l" rtl="0" eaLnBrk="1" fontAlgn="base" hangingPunct="1">
        <a:spcBef>
          <a:spcPct val="20000"/>
        </a:spcBef>
        <a:spcAft>
          <a:spcPct val="35000"/>
        </a:spcAft>
        <a:buChar char="•"/>
        <a:defRPr sz="2000">
          <a:solidFill>
            <a:schemeClr val="tx1"/>
          </a:solidFill>
          <a:latin typeface="+mn-lt"/>
        </a:defRPr>
      </a:lvl3pPr>
      <a:lvl4pPr marL="1600200" indent="-228600" algn="l" rtl="0" eaLnBrk="1" fontAlgn="base" hangingPunct="1">
        <a:spcBef>
          <a:spcPct val="20000"/>
        </a:spcBef>
        <a:spcAft>
          <a:spcPct val="35000"/>
        </a:spcAft>
        <a:buChar char="–"/>
        <a:defRPr sz="2000">
          <a:solidFill>
            <a:schemeClr val="tx1"/>
          </a:solidFill>
          <a:latin typeface="+mn-lt"/>
        </a:defRPr>
      </a:lvl4pPr>
      <a:lvl5pPr marL="2057400" indent="-228600" algn="l" rtl="0" eaLnBrk="1" fontAlgn="base" hangingPunct="1">
        <a:spcBef>
          <a:spcPct val="20000"/>
        </a:spcBef>
        <a:spcAft>
          <a:spcPct val="35000"/>
        </a:spcAft>
        <a:buChar char="»"/>
        <a:defRPr sz="2000">
          <a:solidFill>
            <a:schemeClr val="tx1"/>
          </a:solidFill>
          <a:latin typeface="+mn-lt"/>
        </a:defRPr>
      </a:lvl5pPr>
      <a:lvl6pPr marL="2514600" indent="-228600" algn="l" rtl="0" eaLnBrk="1" fontAlgn="base" hangingPunct="1">
        <a:spcBef>
          <a:spcPct val="20000"/>
        </a:spcBef>
        <a:spcAft>
          <a:spcPct val="35000"/>
        </a:spcAft>
        <a:buChar char="»"/>
        <a:defRPr sz="2000">
          <a:solidFill>
            <a:schemeClr val="tx1"/>
          </a:solidFill>
          <a:latin typeface="+mn-lt"/>
        </a:defRPr>
      </a:lvl6pPr>
      <a:lvl7pPr marL="2971800" indent="-228600" algn="l" rtl="0" eaLnBrk="1" fontAlgn="base" hangingPunct="1">
        <a:spcBef>
          <a:spcPct val="20000"/>
        </a:spcBef>
        <a:spcAft>
          <a:spcPct val="35000"/>
        </a:spcAft>
        <a:buChar char="»"/>
        <a:defRPr sz="2000">
          <a:solidFill>
            <a:schemeClr val="tx1"/>
          </a:solidFill>
          <a:latin typeface="+mn-lt"/>
        </a:defRPr>
      </a:lvl7pPr>
      <a:lvl8pPr marL="3429000" indent="-228600" algn="l" rtl="0" eaLnBrk="1" fontAlgn="base" hangingPunct="1">
        <a:spcBef>
          <a:spcPct val="20000"/>
        </a:spcBef>
        <a:spcAft>
          <a:spcPct val="35000"/>
        </a:spcAft>
        <a:buChar char="»"/>
        <a:defRPr sz="2000">
          <a:solidFill>
            <a:schemeClr val="tx1"/>
          </a:solidFill>
          <a:latin typeface="+mn-lt"/>
        </a:defRPr>
      </a:lvl8pPr>
      <a:lvl9pPr marL="3886200" indent="-228600" algn="l" rtl="0" eaLnBrk="1" fontAlgn="base" hangingPunct="1">
        <a:spcBef>
          <a:spcPct val="20000"/>
        </a:spcBef>
        <a:spcAft>
          <a:spcPct val="3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worcester.ac.uk/"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hyperlink" Target="http://www.worcester.ac.u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PowerPoint_Presentation1.pptx"/></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hyperlink" Target="http://www.worcester.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7772400" cy="1470025"/>
          </a:xfrm>
        </p:spPr>
        <p:txBody>
          <a:bodyPr/>
          <a:lstStyle/>
          <a:p>
            <a:r>
              <a:rPr lang="en-GB" sz="4800" dirty="0" smtClean="0"/>
              <a:t>‘Starting from Within’</a:t>
            </a:r>
            <a:endParaRPr lang="en-GB" sz="4800" dirty="0"/>
          </a:p>
        </p:txBody>
      </p:sp>
      <p:sp>
        <p:nvSpPr>
          <p:cNvPr id="5" name="Subtitle 2"/>
          <p:cNvSpPr>
            <a:spLocks noGrp="1"/>
          </p:cNvSpPr>
          <p:nvPr>
            <p:ph type="subTitle" idx="1"/>
          </p:nvPr>
        </p:nvSpPr>
        <p:spPr/>
        <p:txBody>
          <a:bodyPr/>
          <a:lstStyle/>
          <a:p>
            <a:r>
              <a:rPr lang="en-GB" dirty="0" smtClean="0"/>
              <a:t>Dr Eunice Lumsden</a:t>
            </a:r>
          </a:p>
          <a:p>
            <a:endParaRPr lang="en-GB" dirty="0" smtClean="0"/>
          </a:p>
          <a:p>
            <a:r>
              <a:rPr lang="en-GB" dirty="0" smtClean="0"/>
              <a:t>‘Working With our Most Vulnerable Children’</a:t>
            </a:r>
          </a:p>
          <a:p>
            <a:r>
              <a:rPr lang="en-GB" dirty="0" smtClean="0"/>
              <a:t>Marriott Hotel, Northampton.</a:t>
            </a:r>
          </a:p>
          <a:p>
            <a:r>
              <a:rPr lang="en-GB" dirty="0" smtClean="0"/>
              <a:t>30th September, 2016.</a:t>
            </a:r>
          </a:p>
          <a:p>
            <a:r>
              <a:rPr lang="en-GB" dirty="0" smtClean="0"/>
              <a:t>		             eunice.lumsden@northampton.ac.uk</a:t>
            </a:r>
            <a:endParaRPr lang="en-GB" dirty="0"/>
          </a:p>
        </p:txBody>
      </p:sp>
    </p:spTree>
    <p:extLst>
      <p:ext uri="{BB962C8B-B14F-4D97-AF65-F5344CB8AC3E}">
        <p14:creationId xmlns:p14="http://schemas.microsoft.com/office/powerpoint/2010/main" val="108353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Pre-school </a:t>
            </a:r>
            <a:r>
              <a:rPr lang="en-GB" dirty="0" smtClean="0"/>
              <a:t>services</a:t>
            </a:r>
            <a:endParaRPr lang="en-GB" dirty="0"/>
          </a:p>
        </p:txBody>
      </p:sp>
      <p:sp>
        <p:nvSpPr>
          <p:cNvPr id="3" name="Content Placeholder 2"/>
          <p:cNvSpPr>
            <a:spLocks noGrp="1"/>
          </p:cNvSpPr>
          <p:nvPr>
            <p:ph idx="1"/>
          </p:nvPr>
        </p:nvSpPr>
        <p:spPr>
          <a:xfrm>
            <a:off x="457200" y="1752600"/>
            <a:ext cx="8458200" cy="4724400"/>
          </a:xfrm>
        </p:spPr>
        <p:txBody>
          <a:bodyPr/>
          <a:lstStyle/>
          <a:p>
            <a:pPr marL="0" indent="0">
              <a:buNone/>
            </a:pPr>
            <a:endParaRPr lang="en-GB" sz="2800" dirty="0" smtClean="0"/>
          </a:p>
          <a:p>
            <a:pPr marL="0" indent="0">
              <a:buNone/>
            </a:pPr>
            <a:r>
              <a:rPr lang="en-GB" sz="3200" dirty="0" smtClean="0"/>
              <a:t> </a:t>
            </a:r>
            <a:r>
              <a:rPr lang="en-GB" sz="3200" dirty="0"/>
              <a:t>1) ‘strong parenting</a:t>
            </a:r>
            <a:r>
              <a:rPr lang="en-GB" sz="3200" dirty="0" smtClean="0"/>
              <a:t>’</a:t>
            </a:r>
          </a:p>
          <a:p>
            <a:pPr marL="895350" indent="-895350">
              <a:buNone/>
            </a:pPr>
            <a:r>
              <a:rPr lang="en-GB" sz="3200" dirty="0" smtClean="0"/>
              <a:t> </a:t>
            </a:r>
            <a:r>
              <a:rPr lang="en-GB" sz="3200" dirty="0"/>
              <a:t>2) ‘positive home learning </a:t>
            </a:r>
            <a:r>
              <a:rPr lang="en-GB" sz="3200" dirty="0" smtClean="0"/>
              <a:t>environments</a:t>
            </a:r>
            <a:r>
              <a:rPr lang="en-GB" sz="3200" dirty="0"/>
              <a:t>’ </a:t>
            </a:r>
            <a:endParaRPr lang="en-GB" sz="3200" dirty="0" smtClean="0"/>
          </a:p>
          <a:p>
            <a:pPr marL="801688" indent="-708025">
              <a:buNone/>
            </a:pPr>
            <a:r>
              <a:rPr lang="en-GB" sz="3200" dirty="0" smtClean="0"/>
              <a:t> 3</a:t>
            </a:r>
            <a:r>
              <a:rPr lang="en-GB" sz="3200" dirty="0"/>
              <a:t>) </a:t>
            </a:r>
            <a:r>
              <a:rPr lang="en-GB" sz="3200" dirty="0" smtClean="0"/>
              <a:t>‘narrowing  the gap in children’s </a:t>
            </a:r>
            <a:r>
              <a:rPr lang="en-GB" sz="3200" dirty="0"/>
              <a:t>early years</a:t>
            </a:r>
            <a:r>
              <a:rPr lang="en-GB" sz="3200" dirty="0" smtClean="0"/>
              <a:t>’ </a:t>
            </a:r>
          </a:p>
          <a:p>
            <a:pPr marL="0" indent="0">
              <a:buNone/>
            </a:pPr>
            <a:endParaRPr lang="en-GB" sz="2800" dirty="0"/>
          </a:p>
        </p:txBody>
      </p:sp>
      <p:pic>
        <p:nvPicPr>
          <p:cNvPr id="4" name="Picture 2" descr="University of Worcest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
            <a:ext cx="2819400" cy="838199"/>
          </a:xfrm>
          <a:prstGeom prst="rect">
            <a:avLst/>
          </a:prstGeom>
          <a:solidFill>
            <a:schemeClr val="accent1"/>
          </a:solidFill>
        </p:spPr>
      </p:pic>
      <p:pic>
        <p:nvPicPr>
          <p:cNvPr id="5" name="Picture 73"/>
          <p:cNvPicPr>
            <a:picLocks noChangeAspect="1" noChangeArrowheads="1"/>
          </p:cNvPicPr>
          <p:nvPr/>
        </p:nvPicPr>
        <p:blipFill>
          <a:blip r:embed="rId4" cstate="print"/>
          <a:srcRect/>
          <a:stretch>
            <a:fillRect/>
          </a:stretch>
        </p:blipFill>
        <p:spPr bwMode="auto">
          <a:xfrm>
            <a:off x="0" y="0"/>
            <a:ext cx="2895600" cy="914400"/>
          </a:xfrm>
          <a:prstGeom prst="rect">
            <a:avLst/>
          </a:prstGeom>
          <a:noFill/>
          <a:ln w="9525">
            <a:noFill/>
            <a:miter lim="800000"/>
            <a:headEnd/>
            <a:tailEnd/>
          </a:ln>
        </p:spPr>
      </p:pic>
    </p:spTree>
    <p:extLst>
      <p:ext uri="{BB962C8B-B14F-4D97-AF65-F5344CB8AC3E}">
        <p14:creationId xmlns:p14="http://schemas.microsoft.com/office/powerpoint/2010/main" val="70595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7" y="914400"/>
            <a:ext cx="8839200" cy="4800600"/>
          </a:xfrm>
        </p:spPr>
        <p:txBody>
          <a:bodyPr/>
          <a:lstStyle/>
          <a:p>
            <a:pPr marL="0" indent="0">
              <a:buNone/>
            </a:pPr>
            <a:r>
              <a:rPr lang="en-GB" i="1" dirty="0" smtClean="0"/>
              <a:t>‘</a:t>
            </a:r>
            <a:r>
              <a:rPr lang="en-GB" sz="2400" b="1" i="1" dirty="0" smtClean="0"/>
              <a:t>empowering </a:t>
            </a:r>
            <a:r>
              <a:rPr lang="en-GB" sz="2400" b="1" i="1" dirty="0"/>
              <a:t>practitioners to do more for the most disadvantaged</a:t>
            </a:r>
            <a:r>
              <a:rPr lang="en-GB" sz="2400" i="1" dirty="0"/>
              <a:t>’ (DWP &amp; </a:t>
            </a:r>
            <a:r>
              <a:rPr lang="en-GB" sz="2400" i="1" dirty="0" err="1" smtClean="0"/>
              <a:t>DfE</a:t>
            </a:r>
            <a:r>
              <a:rPr lang="en-GB" sz="2400" i="1" dirty="0" smtClean="0"/>
              <a:t>, 2011: 35</a:t>
            </a:r>
            <a:r>
              <a:rPr lang="en-GB" sz="2400" i="1" dirty="0"/>
              <a:t>);</a:t>
            </a:r>
          </a:p>
          <a:p>
            <a:pPr marL="0" indent="0">
              <a:buNone/>
            </a:pPr>
            <a:endParaRPr lang="en-GB" sz="2400" dirty="0"/>
          </a:p>
          <a:p>
            <a:pPr marL="0" indent="0">
              <a:buNone/>
            </a:pPr>
            <a:r>
              <a:rPr lang="en-GB" sz="2400" i="1" dirty="0"/>
              <a:t>‘it is essential to </a:t>
            </a:r>
            <a:r>
              <a:rPr lang="en-GB" sz="2400" b="1" i="1" dirty="0"/>
              <a:t>unlock social mobility </a:t>
            </a:r>
            <a:r>
              <a:rPr lang="en-GB" sz="2400" i="1" dirty="0"/>
              <a:t>from the very earliest ages… that is why this </a:t>
            </a:r>
            <a:r>
              <a:rPr lang="en-GB" sz="2400" i="1" dirty="0" smtClean="0"/>
              <a:t>Coalition </a:t>
            </a:r>
            <a:r>
              <a:rPr lang="en-GB" sz="2400" i="1" dirty="0"/>
              <a:t>Government is committed to </a:t>
            </a:r>
            <a:r>
              <a:rPr lang="en-GB" sz="2400" b="1" i="1" dirty="0"/>
              <a:t>strengthening and supporting provision in the early </a:t>
            </a:r>
            <a:r>
              <a:rPr lang="en-GB" sz="2400" b="1" i="1" dirty="0" smtClean="0"/>
              <a:t>years</a:t>
            </a:r>
            <a:r>
              <a:rPr lang="en-GB" sz="2400" i="1" dirty="0" smtClean="0"/>
              <a:t>’ </a:t>
            </a:r>
            <a:r>
              <a:rPr lang="en-GB" sz="2400" i="1" dirty="0"/>
              <a:t>(Sarah </a:t>
            </a:r>
            <a:r>
              <a:rPr lang="en-GB" sz="2400" i="1" dirty="0" err="1"/>
              <a:t>Teather</a:t>
            </a:r>
            <a:r>
              <a:rPr lang="en-GB" sz="2400" i="1" dirty="0"/>
              <a:t>, NW, February, 2012</a:t>
            </a:r>
            <a:r>
              <a:rPr lang="en-GB" sz="2400" i="1" dirty="0" smtClean="0"/>
              <a:t>)</a:t>
            </a:r>
          </a:p>
          <a:p>
            <a:pPr marL="0" indent="0">
              <a:buNone/>
            </a:pPr>
            <a:endParaRPr lang="en-GB" sz="2400" i="1" dirty="0">
              <a:solidFill>
                <a:schemeClr val="tx2"/>
              </a:solidFill>
            </a:endParaRPr>
          </a:p>
          <a:p>
            <a:pPr marL="0" indent="0">
              <a:buNone/>
            </a:pPr>
            <a:r>
              <a:rPr lang="en-GB" sz="2400" i="1" dirty="0" smtClean="0">
                <a:solidFill>
                  <a:schemeClr val="tx2"/>
                </a:solidFill>
              </a:rPr>
              <a:t>‘The good news is </a:t>
            </a:r>
            <a:r>
              <a:rPr lang="en-GB" sz="2400" b="1" i="1" dirty="0" smtClean="0">
                <a:solidFill>
                  <a:schemeClr val="tx2"/>
                </a:solidFill>
              </a:rPr>
              <a:t>early learning for two-year-olds</a:t>
            </a:r>
            <a:r>
              <a:rPr lang="en-GB" sz="2400" i="1" dirty="0" smtClean="0">
                <a:solidFill>
                  <a:schemeClr val="tx2"/>
                </a:solidFill>
              </a:rPr>
              <a:t> helps to give children the </a:t>
            </a:r>
            <a:r>
              <a:rPr lang="en-GB" sz="2400" b="1" i="1" dirty="0" smtClean="0">
                <a:solidFill>
                  <a:schemeClr val="tx2"/>
                </a:solidFill>
              </a:rPr>
              <a:t>best start in life whatever their background</a:t>
            </a:r>
            <a:r>
              <a:rPr lang="en-GB" sz="2400" i="1" dirty="0" smtClean="0">
                <a:solidFill>
                  <a:schemeClr val="tx2"/>
                </a:solidFill>
              </a:rPr>
              <a:t>’ (Elizabeth Truss, NW, July 2013)</a:t>
            </a:r>
            <a:endParaRPr lang="en-GB" sz="2400" i="1" dirty="0">
              <a:solidFill>
                <a:schemeClr val="tx2"/>
              </a:solidFill>
            </a:endParaRPr>
          </a:p>
          <a:p>
            <a:pPr marL="0" indent="0">
              <a:buNone/>
            </a:pPr>
            <a:endParaRPr lang="en-GB" dirty="0" smtClean="0"/>
          </a:p>
          <a:p>
            <a:pPr marL="0" indent="0">
              <a:buNone/>
            </a:pPr>
            <a:endParaRPr lang="en-GB" dirty="0"/>
          </a:p>
        </p:txBody>
      </p:sp>
      <p:pic>
        <p:nvPicPr>
          <p:cNvPr id="4" name="Picture 73"/>
          <p:cNvPicPr>
            <a:picLocks noChangeAspect="1" noChangeArrowheads="1"/>
          </p:cNvPicPr>
          <p:nvPr/>
        </p:nvPicPr>
        <p:blipFill>
          <a:blip r:embed="rId3" cstate="print"/>
          <a:srcRect/>
          <a:stretch>
            <a:fillRect/>
          </a:stretch>
        </p:blipFill>
        <p:spPr bwMode="auto">
          <a:xfrm>
            <a:off x="0" y="0"/>
            <a:ext cx="2895600" cy="914400"/>
          </a:xfrm>
          <a:prstGeom prst="rect">
            <a:avLst/>
          </a:prstGeom>
          <a:noFill/>
          <a:ln w="9525">
            <a:noFill/>
            <a:miter lim="800000"/>
            <a:headEnd/>
            <a:tailEnd/>
          </a:ln>
        </p:spPr>
      </p:pic>
      <p:pic>
        <p:nvPicPr>
          <p:cNvPr id="5" name="Picture 2" descr="University of Worcest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
            <a:ext cx="2819400" cy="838199"/>
          </a:xfrm>
          <a:prstGeom prst="rect">
            <a:avLst/>
          </a:prstGeom>
          <a:solidFill>
            <a:schemeClr val="accent1"/>
          </a:solidFill>
        </p:spPr>
      </p:pic>
    </p:spTree>
    <p:extLst>
      <p:ext uri="{BB962C8B-B14F-4D97-AF65-F5344CB8AC3E}">
        <p14:creationId xmlns:p14="http://schemas.microsoft.com/office/powerpoint/2010/main" val="2602313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3166241" y="367862"/>
            <a:ext cx="5977759" cy="6477000"/>
          </a:xfrm>
          <a:prstGeom prst="wedgeEllipseCallout">
            <a:avLst>
              <a:gd name="adj1" fmla="val -52464"/>
              <a:gd name="adj2" fmla="val 6837"/>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0000"/>
                </a:solidFill>
              </a:rPr>
              <a:t>We </a:t>
            </a:r>
            <a:r>
              <a:rPr lang="en-GB" sz="2400" dirty="0">
                <a:solidFill>
                  <a:srgbClr val="000000"/>
                </a:solidFill>
              </a:rPr>
              <a:t>now need to think about how to make it normal – even aspirational – to attend parenting </a:t>
            </a:r>
            <a:r>
              <a:rPr lang="en-GB" sz="2400" dirty="0" smtClean="0">
                <a:solidFill>
                  <a:srgbClr val="000000"/>
                </a:solidFill>
              </a:rPr>
              <a:t>classes.</a:t>
            </a:r>
            <a:endParaRPr lang="en-GB" sz="2400" dirty="0">
              <a:solidFill>
                <a:srgbClr val="FFFFFF"/>
              </a:solidFill>
            </a:endParaRPr>
          </a:p>
          <a:p>
            <a:pPr algn="ctr"/>
            <a:r>
              <a:rPr lang="en-GB" sz="2400" dirty="0" smtClean="0">
                <a:solidFill>
                  <a:srgbClr val="000000"/>
                </a:solidFill>
              </a:rPr>
              <a:t>We </a:t>
            </a:r>
            <a:r>
              <a:rPr lang="en-GB" sz="2400" dirty="0">
                <a:solidFill>
                  <a:srgbClr val="000000"/>
                </a:solidFill>
              </a:rPr>
              <a:t>all have to work at it. And if you don’t have a strong support network – if you don’t know other mums or dads – having your first child can be enormously isolating.</a:t>
            </a:r>
          </a:p>
          <a:p>
            <a:pPr algn="ctr"/>
            <a:endParaRPr lang="en-GB" sz="2400" dirty="0">
              <a:solidFill>
                <a:srgbClr val="000000"/>
              </a:solidFill>
            </a:endParaRPr>
          </a:p>
          <a:p>
            <a:pPr algn="ctr"/>
            <a:r>
              <a:rPr lang="en-GB" sz="2400" dirty="0">
                <a:solidFill>
                  <a:srgbClr val="000000"/>
                </a:solidFill>
              </a:rPr>
              <a:t>David </a:t>
            </a:r>
            <a:r>
              <a:rPr lang="en-GB" sz="2400" dirty="0" smtClean="0">
                <a:solidFill>
                  <a:srgbClr val="000000"/>
                </a:solidFill>
              </a:rPr>
              <a:t>Cameron</a:t>
            </a:r>
          </a:p>
          <a:p>
            <a:pPr algn="ctr"/>
            <a:r>
              <a:rPr lang="en-GB" sz="2400" dirty="0" smtClean="0">
                <a:solidFill>
                  <a:srgbClr val="000000"/>
                </a:solidFill>
              </a:rPr>
              <a:t> January 2016</a:t>
            </a:r>
            <a:endParaRPr lang="en-GB" sz="2400" dirty="0">
              <a:solidFill>
                <a:srgbClr val="000000"/>
              </a:solidFill>
            </a:endParaRPr>
          </a:p>
        </p:txBody>
      </p:sp>
    </p:spTree>
    <p:extLst>
      <p:ext uri="{BB962C8B-B14F-4D97-AF65-F5344CB8AC3E}">
        <p14:creationId xmlns:p14="http://schemas.microsoft.com/office/powerpoint/2010/main" val="249511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lstStyle/>
          <a:p>
            <a:r>
              <a:rPr lang="en-GB" dirty="0" smtClean="0"/>
              <a:t>Latest Policy…or is it?</a:t>
            </a:r>
            <a:endParaRPr lang="en-GB" dirty="0"/>
          </a:p>
        </p:txBody>
      </p:sp>
      <p:sp>
        <p:nvSpPr>
          <p:cNvPr id="3" name="Content Placeholder 2"/>
          <p:cNvSpPr>
            <a:spLocks noGrp="1"/>
          </p:cNvSpPr>
          <p:nvPr>
            <p:ph idx="1"/>
          </p:nvPr>
        </p:nvSpPr>
        <p:spPr>
          <a:xfrm>
            <a:off x="152400" y="1447800"/>
            <a:ext cx="8991600" cy="5410200"/>
          </a:xfrm>
          <a:solidFill>
            <a:schemeClr val="bg1"/>
          </a:solidFill>
        </p:spPr>
        <p:txBody>
          <a:bodyPr/>
          <a:lstStyle/>
          <a:p>
            <a:pPr marL="0" indent="0">
              <a:buNone/>
            </a:pPr>
            <a:r>
              <a:rPr lang="en-GB" sz="2800" dirty="0"/>
              <a:t>Life Chances Strategy</a:t>
            </a:r>
          </a:p>
          <a:p>
            <a:pPr marL="0" indent="0">
              <a:buNone/>
            </a:pPr>
            <a:r>
              <a:rPr lang="en-GB" sz="2800" dirty="0"/>
              <a:t>“To tackle poverty and the causes of deprivation, including family instability, </a:t>
            </a:r>
            <a:r>
              <a:rPr lang="en-GB" sz="2800" dirty="0" smtClean="0"/>
              <a:t>addiction </a:t>
            </a:r>
            <a:r>
              <a:rPr lang="en-GB" sz="2800" dirty="0"/>
              <a:t>and debt, my Government will </a:t>
            </a:r>
            <a:r>
              <a:rPr lang="en-GB" sz="2800" dirty="0" smtClean="0"/>
              <a:t>introduce </a:t>
            </a:r>
            <a:r>
              <a:rPr lang="en-GB" sz="2800" dirty="0"/>
              <a:t>new indicators for </a:t>
            </a:r>
            <a:r>
              <a:rPr lang="en-GB" sz="2800" dirty="0" smtClean="0"/>
              <a:t>measuring </a:t>
            </a:r>
            <a:r>
              <a:rPr lang="en-GB" sz="2800" dirty="0"/>
              <a:t>life chances”</a:t>
            </a:r>
          </a:p>
          <a:p>
            <a:pPr marL="0" indent="0">
              <a:buNone/>
            </a:pPr>
            <a:r>
              <a:rPr lang="en-GB" sz="2800" dirty="0"/>
              <a:t>This Government is committed to </a:t>
            </a:r>
            <a:r>
              <a:rPr lang="en-GB" sz="2800" dirty="0" smtClean="0"/>
              <a:t>an all -out </a:t>
            </a:r>
            <a:r>
              <a:rPr lang="en-GB" sz="2800" dirty="0"/>
              <a:t>assault </a:t>
            </a:r>
            <a:r>
              <a:rPr lang="en-GB" sz="2800" dirty="0" smtClean="0"/>
              <a:t>on the </a:t>
            </a:r>
            <a:r>
              <a:rPr lang="en-GB" sz="2800" dirty="0"/>
              <a:t>root causes of poverty </a:t>
            </a:r>
            <a:r>
              <a:rPr lang="en-GB" sz="2800" dirty="0" smtClean="0"/>
              <a:t>not </a:t>
            </a:r>
            <a:r>
              <a:rPr lang="en-GB" sz="2800" dirty="0"/>
              <a:t>just the symptoms </a:t>
            </a:r>
            <a:r>
              <a:rPr lang="en-GB" sz="2800" dirty="0" smtClean="0"/>
              <a:t>so </a:t>
            </a:r>
            <a:r>
              <a:rPr lang="en-GB" sz="2800" dirty="0"/>
              <a:t>that everyone, regardless of their background, has the </a:t>
            </a:r>
            <a:r>
              <a:rPr lang="en-GB" sz="2800" dirty="0" smtClean="0"/>
              <a:t>opportunity </a:t>
            </a:r>
            <a:r>
              <a:rPr lang="en-GB" sz="2800" dirty="0"/>
              <a:t>to realise their </a:t>
            </a:r>
            <a:r>
              <a:rPr lang="en-GB" sz="2800" dirty="0" smtClean="0"/>
              <a:t>potential.    </a:t>
            </a:r>
          </a:p>
          <a:p>
            <a:pPr marL="0" indent="0">
              <a:buNone/>
            </a:pPr>
            <a:r>
              <a:rPr lang="en-GB" sz="2800" dirty="0"/>
              <a:t>	</a:t>
            </a:r>
            <a:r>
              <a:rPr lang="en-GB" sz="2800" dirty="0" smtClean="0"/>
              <a:t>			</a:t>
            </a:r>
            <a:r>
              <a:rPr lang="en-GB" sz="2800" b="1" dirty="0" smtClean="0">
                <a:solidFill>
                  <a:srgbClr val="0070C0"/>
                </a:solidFill>
              </a:rPr>
              <a:t>Queen Speech May 2016</a:t>
            </a:r>
          </a:p>
          <a:p>
            <a:pPr marL="0" indent="0">
              <a:buNone/>
            </a:pPr>
            <a:r>
              <a:rPr lang="en-GB" sz="2800" dirty="0" smtClean="0"/>
              <a:t> </a:t>
            </a:r>
          </a:p>
          <a:p>
            <a:endParaRPr lang="en-GB" dirty="0"/>
          </a:p>
        </p:txBody>
      </p:sp>
    </p:spTree>
    <p:extLst>
      <p:ext uri="{BB962C8B-B14F-4D97-AF65-F5344CB8AC3E}">
        <p14:creationId xmlns:p14="http://schemas.microsoft.com/office/powerpoint/2010/main" val="869447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lstStyle/>
          <a:p>
            <a:r>
              <a:rPr lang="en-GB" sz="3600" dirty="0" smtClean="0"/>
              <a:t>However…….</a:t>
            </a:r>
            <a:endParaRPr lang="en-GB" sz="3600" dirty="0"/>
          </a:p>
        </p:txBody>
      </p:sp>
      <p:sp>
        <p:nvSpPr>
          <p:cNvPr id="3" name="Content Placeholder 2"/>
          <p:cNvSpPr>
            <a:spLocks noGrp="1"/>
          </p:cNvSpPr>
          <p:nvPr>
            <p:ph idx="1"/>
          </p:nvPr>
        </p:nvSpPr>
        <p:spPr>
          <a:xfrm>
            <a:off x="457200" y="1752600"/>
            <a:ext cx="8458200" cy="4495800"/>
          </a:xfrm>
        </p:spPr>
        <p:txBody>
          <a:bodyPr/>
          <a:lstStyle/>
          <a:p>
            <a:pPr marL="0" indent="0">
              <a:buNone/>
            </a:pPr>
            <a:r>
              <a:rPr lang="en-GB" sz="4000" b="1" dirty="0" smtClean="0">
                <a:solidFill>
                  <a:srgbClr val="0070C0"/>
                </a:solidFill>
              </a:rPr>
              <a:t>The children in your setting now can not afford to wait for politicians to decide who lives in poverty, who does not or how we are going to address it.</a:t>
            </a:r>
            <a:endParaRPr lang="en-GB" sz="3600" b="1" dirty="0" smtClean="0">
              <a:solidFill>
                <a:srgbClr val="0070C0"/>
              </a:solidFill>
            </a:endParaRPr>
          </a:p>
          <a:p>
            <a:pPr marL="0" indent="0">
              <a:buNone/>
            </a:pPr>
            <a:endParaRPr lang="en-GB" sz="3600" dirty="0"/>
          </a:p>
          <a:p>
            <a:pPr marL="0" indent="0">
              <a:buNone/>
            </a:pPr>
            <a:endParaRPr lang="en-GB" sz="3600" dirty="0" smtClean="0"/>
          </a:p>
          <a:p>
            <a:endParaRPr lang="en-GB" dirty="0"/>
          </a:p>
          <a:p>
            <a:endParaRPr lang="en-GB" dirty="0"/>
          </a:p>
        </p:txBody>
      </p:sp>
    </p:spTree>
    <p:extLst>
      <p:ext uri="{BB962C8B-B14F-4D97-AF65-F5344CB8AC3E}">
        <p14:creationId xmlns:p14="http://schemas.microsoft.com/office/powerpoint/2010/main" val="1939195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550506"/>
            <a:ext cx="8229600" cy="1143000"/>
          </a:xfrm>
        </p:spPr>
        <p:txBody>
          <a:bodyPr/>
          <a:lstStyle/>
          <a:p>
            <a:r>
              <a:rPr lang="en-GB" altLang="en-US" sz="3600" b="1" dirty="0" smtClean="0"/>
              <a:t>Research Methodology</a:t>
            </a:r>
            <a:endParaRPr lang="en-US" altLang="en-US" sz="3600" b="1" dirty="0" smtClean="0"/>
          </a:p>
        </p:txBody>
      </p:sp>
      <p:sp>
        <p:nvSpPr>
          <p:cNvPr id="8195" name="Content Placeholder 2"/>
          <p:cNvSpPr>
            <a:spLocks noGrp="1"/>
          </p:cNvSpPr>
          <p:nvPr>
            <p:ph idx="1"/>
          </p:nvPr>
        </p:nvSpPr>
        <p:spPr>
          <a:xfrm>
            <a:off x="304800" y="1447800"/>
            <a:ext cx="8382000" cy="5410200"/>
          </a:xfrm>
          <a:solidFill>
            <a:schemeClr val="bg1"/>
          </a:solidFill>
        </p:spPr>
        <p:txBody>
          <a:bodyPr/>
          <a:lstStyle/>
          <a:p>
            <a:r>
              <a:rPr lang="en-GB" altLang="en-US" sz="3600" dirty="0" smtClean="0"/>
              <a:t>Interpretive</a:t>
            </a:r>
          </a:p>
          <a:p>
            <a:r>
              <a:rPr lang="en-GB" altLang="en-US" sz="3600" dirty="0" smtClean="0"/>
              <a:t>Qualitative</a:t>
            </a:r>
          </a:p>
          <a:p>
            <a:r>
              <a:rPr lang="en-GB" altLang="en-US" sz="3600" dirty="0" smtClean="0"/>
              <a:t>Sampling</a:t>
            </a:r>
          </a:p>
          <a:p>
            <a:r>
              <a:rPr lang="en-GB" altLang="en-US" sz="3600" dirty="0" smtClean="0"/>
              <a:t>Semi-structured Interviews</a:t>
            </a:r>
          </a:p>
          <a:p>
            <a:r>
              <a:rPr lang="en-GB" altLang="en-US" sz="3600" dirty="0" smtClean="0"/>
              <a:t>Theme analysis</a:t>
            </a:r>
          </a:p>
          <a:p>
            <a:r>
              <a:rPr lang="en-GB" altLang="en-US" sz="3600" dirty="0" smtClean="0"/>
              <a:t>Expansion of project – in England and USA</a:t>
            </a:r>
          </a:p>
          <a:p>
            <a:pPr>
              <a:buFont typeface="Arial" charset="0"/>
              <a:buNone/>
            </a:pPr>
            <a:endParaRPr lang="en-GB" altLang="en-US" sz="3600" dirty="0" smtClean="0"/>
          </a:p>
          <a:p>
            <a:endParaRPr lang="en-GB" altLang="en-US" sz="3600" dirty="0" smtClean="0"/>
          </a:p>
          <a:p>
            <a:endParaRPr lang="en-GB" altLang="en-US" dirty="0" smtClean="0"/>
          </a:p>
          <a:p>
            <a:endParaRPr lang="en-US" altLang="en-US" dirty="0" smtClean="0"/>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0"/>
            <a:ext cx="23352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3"/>
          <p:cNvPicPr>
            <a:picLocks noChangeAspect="1" noChangeArrowheads="1"/>
          </p:cNvPicPr>
          <p:nvPr/>
        </p:nvPicPr>
        <p:blipFill>
          <a:blip r:embed="rId4" cstate="print"/>
          <a:srcRect/>
          <a:stretch>
            <a:fillRect/>
          </a:stretch>
        </p:blipFill>
        <p:spPr bwMode="auto">
          <a:xfrm>
            <a:off x="0" y="0"/>
            <a:ext cx="2895600" cy="914400"/>
          </a:xfrm>
          <a:prstGeom prst="rect">
            <a:avLst/>
          </a:prstGeom>
          <a:noFill/>
          <a:ln w="9525">
            <a:noFill/>
            <a:miter lim="800000"/>
            <a:headEnd/>
            <a:tailEnd/>
          </a:ln>
        </p:spPr>
      </p:pic>
    </p:spTree>
    <p:extLst>
      <p:ext uri="{BB962C8B-B14F-4D97-AF65-F5344CB8AC3E}">
        <p14:creationId xmlns:p14="http://schemas.microsoft.com/office/powerpoint/2010/main" val="1143768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841375"/>
            <a:ext cx="8229600" cy="1143000"/>
          </a:xfrm>
        </p:spPr>
        <p:txBody>
          <a:bodyPr/>
          <a:lstStyle/>
          <a:p>
            <a:r>
              <a:rPr lang="en-US" altLang="en-US" b="1" dirty="0" smtClean="0"/>
              <a:t>Majority View</a:t>
            </a:r>
          </a:p>
        </p:txBody>
      </p:sp>
      <p:sp>
        <p:nvSpPr>
          <p:cNvPr id="10243" name="Content Placeholder 2"/>
          <p:cNvSpPr>
            <a:spLocks noGrp="1"/>
          </p:cNvSpPr>
          <p:nvPr>
            <p:ph idx="1"/>
          </p:nvPr>
        </p:nvSpPr>
        <p:spPr>
          <a:xfrm>
            <a:off x="0" y="1905000"/>
            <a:ext cx="8839200" cy="3776663"/>
          </a:xfrm>
        </p:spPr>
        <p:txBody>
          <a:bodyPr/>
          <a:lstStyle/>
          <a:p>
            <a:r>
              <a:rPr lang="en-GB" altLang="en-US" b="1" dirty="0" smtClean="0">
                <a:latin typeface="Verdana" panose="020B0604030504040204" pitchFamily="34" charset="0"/>
                <a:ea typeface="Verdana" panose="020B0604030504040204" pitchFamily="34" charset="0"/>
                <a:cs typeface="Verdana" panose="020B0604030504040204" pitchFamily="34" charset="0"/>
              </a:rPr>
              <a:t>Majority view </a:t>
            </a:r>
            <a:r>
              <a:rPr lang="en-GB" altLang="en-US" dirty="0" smtClean="0">
                <a:latin typeface="Verdana" panose="020B0604030504040204" pitchFamily="34" charset="0"/>
                <a:ea typeface="Verdana" panose="020B0604030504040204" pitchFamily="34" charset="0"/>
                <a:cs typeface="Verdana" panose="020B0604030504040204" pitchFamily="34" charset="0"/>
              </a:rPr>
              <a:t>- child poverty rooted in parents’ subjectivities </a:t>
            </a:r>
          </a:p>
          <a:p>
            <a:r>
              <a:rPr lang="en-GB" altLang="en-US" dirty="0" smtClean="0">
                <a:latin typeface="Verdana" panose="020B0604030504040204" pitchFamily="34" charset="0"/>
                <a:ea typeface="Verdana" panose="020B0604030504040204" pitchFamily="34" charset="0"/>
                <a:cs typeface="Verdana" panose="020B0604030504040204" pitchFamily="34" charset="0"/>
              </a:rPr>
              <a:t>‘Normalisation of child poverty’ – inevitable because parents have ‘wrong’ behaviours and ‘incorrect’ values etc.</a:t>
            </a:r>
          </a:p>
          <a:p>
            <a:r>
              <a:rPr lang="en-GB" altLang="en-US" dirty="0" smtClean="0">
                <a:latin typeface="Verdana" panose="020B0604030504040204" pitchFamily="34" charset="0"/>
                <a:ea typeface="Verdana" panose="020B0604030504040204" pitchFamily="34" charset="0"/>
                <a:cs typeface="Verdana" panose="020B0604030504040204" pitchFamily="34" charset="0"/>
              </a:rPr>
              <a:t>Child poverty related to ‘cycle’ of deprivation and ‘poverty trap’ – </a:t>
            </a:r>
            <a:r>
              <a:rPr lang="en-GB" altLang="en-US" b="1" dirty="0" smtClean="0">
                <a:latin typeface="Verdana" panose="020B0604030504040204" pitchFamily="34" charset="0"/>
                <a:ea typeface="Verdana" panose="020B0604030504040204" pitchFamily="34" charset="0"/>
                <a:cs typeface="Verdana" panose="020B0604030504040204" pitchFamily="34" charset="0"/>
              </a:rPr>
              <a:t>but because poor allow it</a:t>
            </a:r>
          </a:p>
          <a:p>
            <a:endParaRPr lang="en-US" altLang="en-US" dirty="0" smtClean="0"/>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188913"/>
            <a:ext cx="2809875"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863" y="892175"/>
            <a:ext cx="135413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9049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152400" y="1447800"/>
            <a:ext cx="8839200" cy="4724400"/>
          </a:xfrm>
        </p:spPr>
        <p:txBody>
          <a:bodyPr/>
          <a:lstStyle/>
          <a:p>
            <a:r>
              <a:rPr lang="en-GB" altLang="en-US" i="1" smtClean="0"/>
              <a:t>NE2 – Anne – Pre-School Manager - </a:t>
            </a:r>
            <a:r>
              <a:rPr lang="en-GB" altLang="en-US" b="1" i="1" smtClean="0"/>
              <a:t>it’s the choice of the parents of why they’re living in poverty</a:t>
            </a:r>
            <a:r>
              <a:rPr lang="en-GB" altLang="en-US" i="1" smtClean="0"/>
              <a:t>.  </a:t>
            </a:r>
            <a:r>
              <a:rPr lang="en-GB" altLang="en-US" b="1" i="1" smtClean="0"/>
              <a:t>I don’t think it’s anybody else’s fault apart from them</a:t>
            </a:r>
            <a:r>
              <a:rPr lang="en-GB" altLang="en-US" i="1" smtClean="0"/>
              <a:t>…  I think it’s about how they use the money that they get and the poverty stems from if they’re not using the money in the appropriate way then that’s how they become poor. [‘blameworthy’ – their ‘lifestyle choice’]</a:t>
            </a:r>
          </a:p>
          <a:p>
            <a:endParaRPr lang="en-GB" altLang="en-US" sz="2400" i="1" smtClean="0"/>
          </a:p>
          <a:p>
            <a:endParaRPr lang="en-GB" altLang="en-US" smtClean="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333375"/>
            <a:ext cx="28098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985838"/>
            <a:ext cx="13589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6926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107950" y="1600200"/>
            <a:ext cx="8928100" cy="4525963"/>
          </a:xfrm>
        </p:spPr>
        <p:txBody>
          <a:bodyPr/>
          <a:lstStyle/>
          <a:p>
            <a:r>
              <a:rPr lang="en-GB" altLang="en-US" i="1" smtClean="0"/>
              <a:t>N9 – Karena - the Government are making it a bit harder.  Because it’s the Conservatives, they favour the working aspect of it and getting people working </a:t>
            </a:r>
            <a:r>
              <a:rPr lang="en-GB" altLang="en-US" b="1" i="1" smtClean="0"/>
              <a:t>but they aren’t putting in the infrastructure to get them into jobs.  They’re making it not nice to be on benefits but they’re not giving opportunities to get out </a:t>
            </a:r>
            <a:r>
              <a:rPr lang="en-GB" altLang="en-US" i="1" smtClean="0"/>
              <a:t>[‘victim’ of  limited opportunities and conditions of choice important]</a:t>
            </a:r>
            <a:endParaRPr lang="en-US" altLang="en-US" smtClean="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188913"/>
            <a:ext cx="2809875"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363" y="800716"/>
            <a:ext cx="13589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607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182688"/>
            <a:ext cx="8229600" cy="1143000"/>
          </a:xfrm>
        </p:spPr>
        <p:txBody>
          <a:bodyPr/>
          <a:lstStyle/>
          <a:p>
            <a:r>
              <a:rPr lang="en-US" altLang="en-US" b="1" smtClean="0"/>
              <a:t>Minority View</a:t>
            </a:r>
          </a:p>
        </p:txBody>
      </p:sp>
      <p:sp>
        <p:nvSpPr>
          <p:cNvPr id="12291" name="Content Placeholder 2"/>
          <p:cNvSpPr>
            <a:spLocks noGrp="1"/>
          </p:cNvSpPr>
          <p:nvPr>
            <p:ph idx="1"/>
          </p:nvPr>
        </p:nvSpPr>
        <p:spPr>
          <a:xfrm>
            <a:off x="395288" y="2205038"/>
            <a:ext cx="8229600" cy="3776662"/>
          </a:xfrm>
        </p:spPr>
        <p:txBody>
          <a:bodyPr/>
          <a:lstStyle/>
          <a:p>
            <a:r>
              <a:rPr lang="en-GB" altLang="en-US" b="1" smtClean="0"/>
              <a:t>Minority view </a:t>
            </a:r>
            <a:r>
              <a:rPr lang="en-GB" altLang="en-US" smtClean="0"/>
              <a:t>- poor as ‘victims’ of the ‘cycle’ and ‘trap’ – </a:t>
            </a:r>
            <a:r>
              <a:rPr lang="en-GB" altLang="en-US" b="1" smtClean="0"/>
              <a:t>beyond their immediate control</a:t>
            </a:r>
          </a:p>
          <a:p>
            <a:r>
              <a:rPr lang="en-US" altLang="en-US" smtClean="0"/>
              <a:t>Limited conditions of choice – life a ‘struggle’</a:t>
            </a:r>
          </a:p>
          <a:p>
            <a:r>
              <a:rPr lang="en-US" altLang="en-US" smtClean="0"/>
              <a:t>Bounded agency – restricted access to capital</a:t>
            </a:r>
          </a:p>
          <a:p>
            <a:r>
              <a:rPr lang="en-US" altLang="en-US" smtClean="0"/>
              <a:t>Parents in poverty lack </a:t>
            </a:r>
            <a:r>
              <a:rPr lang="en-GB" altLang="en-US" smtClean="0"/>
              <a:t>autonomy and greater scope for reaction</a:t>
            </a:r>
            <a:endParaRPr lang="en-US" altLang="en-US" smtClean="0"/>
          </a:p>
          <a:p>
            <a:r>
              <a:rPr lang="en-US" altLang="en-US" smtClean="0"/>
              <a:t>Can’t just ‘get themselves out of poverty’</a:t>
            </a:r>
          </a:p>
        </p:txBody>
      </p:sp>
    </p:spTree>
    <p:extLst>
      <p:ext uri="{BB962C8B-B14F-4D97-AF65-F5344CB8AC3E}">
        <p14:creationId xmlns:p14="http://schemas.microsoft.com/office/powerpoint/2010/main" val="2742617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With Thanks to …</a:t>
            </a:r>
            <a:endParaRPr lang="en-GB" sz="3600" dirty="0"/>
          </a:p>
        </p:txBody>
      </p:sp>
      <p:sp>
        <p:nvSpPr>
          <p:cNvPr id="3" name="Content Placeholder 2"/>
          <p:cNvSpPr>
            <a:spLocks noGrp="1"/>
          </p:cNvSpPr>
          <p:nvPr>
            <p:ph idx="1"/>
          </p:nvPr>
        </p:nvSpPr>
        <p:spPr/>
        <p:txBody>
          <a:bodyPr/>
          <a:lstStyle/>
          <a:p>
            <a:pPr marL="0" indent="0">
              <a:buNone/>
            </a:pPr>
            <a:r>
              <a:rPr lang="en-GB" sz="3600" dirty="0" smtClean="0"/>
              <a:t>Dr Donald Simpson Teesside University</a:t>
            </a:r>
          </a:p>
          <a:p>
            <a:pPr marL="0" indent="0">
              <a:buNone/>
            </a:pPr>
            <a:endParaRPr lang="en-GB" sz="3600" dirty="0" smtClean="0"/>
          </a:p>
          <a:p>
            <a:pPr marL="0" indent="0">
              <a:buNone/>
            </a:pPr>
            <a:r>
              <a:rPr lang="en-GB" sz="3600" dirty="0" smtClean="0"/>
              <a:t>Rory McDowell formally of the University of Worcester</a:t>
            </a:r>
          </a:p>
          <a:p>
            <a:pPr marL="0" indent="0">
              <a:buNone/>
            </a:pPr>
            <a:endParaRPr lang="en-GB" dirty="0" smtClean="0"/>
          </a:p>
          <a:p>
            <a:pPr marL="0" indent="0">
              <a:buNone/>
            </a:pPr>
            <a:r>
              <a:rPr lang="en-GB" dirty="0"/>
              <a:t>Some of the slides we have presented at conferences BECERA/EECERA</a:t>
            </a:r>
          </a:p>
          <a:p>
            <a:pPr marL="0" indent="0">
              <a:buNone/>
            </a:pPr>
            <a:endParaRPr lang="en-GB" dirty="0"/>
          </a:p>
        </p:txBody>
      </p:sp>
    </p:spTree>
    <p:extLst>
      <p:ext uri="{BB962C8B-B14F-4D97-AF65-F5344CB8AC3E}">
        <p14:creationId xmlns:p14="http://schemas.microsoft.com/office/powerpoint/2010/main" val="2635719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24882" y="1905000"/>
            <a:ext cx="8928100" cy="4525963"/>
          </a:xfrm>
        </p:spPr>
        <p:txBody>
          <a:bodyPr/>
          <a:lstStyle/>
          <a:p>
            <a:r>
              <a:rPr lang="en-GB" altLang="en-US" i="1" smtClean="0"/>
              <a:t>N9 – Karena - the Government are making it a bit harder.  Because it’s the Conservatives, they favour the working aspect of it and getting people working </a:t>
            </a:r>
            <a:r>
              <a:rPr lang="en-GB" altLang="en-US" b="1" i="1" smtClean="0"/>
              <a:t>but they aren’t putting in the infrastructure to get them into jobs.  They’re making it not nice to be on benefits but they’re not giving opportunities to get out </a:t>
            </a:r>
            <a:r>
              <a:rPr lang="en-GB" altLang="en-US" i="1" smtClean="0"/>
              <a:t>[‘victim’ of  limited opportunities and conditions of choice important]</a:t>
            </a:r>
            <a:endParaRPr lang="en-US" altLang="en-US" smtClean="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188913"/>
            <a:ext cx="2809875"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841375"/>
            <a:ext cx="13589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8262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1114"/>
            <a:ext cx="8229600" cy="714375"/>
          </a:xfrm>
        </p:spPr>
        <p:txBody>
          <a:bodyPr rtlCol="0">
            <a:normAutofit fontScale="90000"/>
          </a:bodyPr>
          <a:lstStyle/>
          <a:p>
            <a:pPr eaLnBrk="1" fontAlgn="auto" hangingPunct="1">
              <a:spcAft>
                <a:spcPts val="0"/>
              </a:spcAft>
              <a:defRPr/>
            </a:pPr>
            <a:r>
              <a:rPr lang="en-GB" b="1" dirty="0" smtClean="0">
                <a:latin typeface="Verdana" panose="020B0604030504040204" pitchFamily="34" charset="0"/>
                <a:ea typeface="Verdana" panose="020B0604030504040204" pitchFamily="34" charset="0"/>
                <a:cs typeface="Verdana" panose="020B0604030504040204" pitchFamily="34" charset="0"/>
              </a:rPr>
              <a:t>Summary</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
        <p:nvSpPr>
          <p:cNvPr id="15363" name="Content Placeholder 2"/>
          <p:cNvSpPr>
            <a:spLocks noGrp="1"/>
          </p:cNvSpPr>
          <p:nvPr>
            <p:ph idx="1"/>
          </p:nvPr>
        </p:nvSpPr>
        <p:spPr>
          <a:xfrm>
            <a:off x="257791" y="1828800"/>
            <a:ext cx="8856662" cy="3911600"/>
          </a:xfrm>
        </p:spPr>
        <p:txBody>
          <a:bodyPr/>
          <a:lstStyle/>
          <a:p>
            <a:pPr eaLnBrk="1" hangingPunct="1"/>
            <a:r>
              <a:rPr lang="en-GB" altLang="en-US" sz="2800" dirty="0" smtClean="0">
                <a:latin typeface="Verdana" panose="020B0604030504040204" pitchFamily="34" charset="0"/>
                <a:ea typeface="Verdana" panose="020B0604030504040204" pitchFamily="34" charset="0"/>
                <a:cs typeface="Verdana" panose="020B0604030504040204" pitchFamily="34" charset="0"/>
              </a:rPr>
              <a:t>Parents as cause of, and solution to, social ills such as child poverty</a:t>
            </a:r>
          </a:p>
          <a:p>
            <a:pPr eaLnBrk="1" hangingPunct="1"/>
            <a:r>
              <a:rPr lang="en-GB" altLang="en-US" sz="2800" dirty="0" smtClean="0">
                <a:latin typeface="Verdana" panose="020B0604030504040204" pitchFamily="34" charset="0"/>
                <a:ea typeface="Verdana" panose="020B0604030504040204" pitchFamily="34" charset="0"/>
                <a:cs typeface="Verdana" panose="020B0604030504040204" pitchFamily="34" charset="0"/>
              </a:rPr>
              <a:t>Discursive </a:t>
            </a:r>
            <a:r>
              <a:rPr lang="en-GB" altLang="en-US" sz="2800" dirty="0" err="1" smtClean="0">
                <a:latin typeface="Verdana" panose="020B0604030504040204" pitchFamily="34" charset="0"/>
                <a:ea typeface="Verdana" panose="020B0604030504040204" pitchFamily="34" charset="0"/>
                <a:cs typeface="Verdana" panose="020B0604030504040204" pitchFamily="34" charset="0"/>
              </a:rPr>
              <a:t>pathologising</a:t>
            </a:r>
            <a:r>
              <a:rPr lang="en-GB" altLang="en-US" sz="2800" dirty="0" smtClean="0">
                <a:latin typeface="Verdana" panose="020B0604030504040204" pitchFamily="34" charset="0"/>
                <a:ea typeface="Verdana" panose="020B0604030504040204" pitchFamily="34" charset="0"/>
                <a:cs typeface="Verdana" panose="020B0604030504040204" pitchFamily="34" charset="0"/>
              </a:rPr>
              <a:t> of parents in poverty shared by majority of ECEC practitioners interviewed</a:t>
            </a:r>
          </a:p>
          <a:p>
            <a:pPr eaLnBrk="1" hangingPunct="1"/>
            <a:r>
              <a:rPr lang="en-GB" altLang="en-US" sz="2800" dirty="0" smtClean="0">
                <a:latin typeface="Verdana" panose="020B0604030504040204" pitchFamily="34" charset="0"/>
                <a:ea typeface="Verdana" panose="020B0604030504040204" pitchFamily="34" charset="0"/>
                <a:cs typeface="Verdana" panose="020B0604030504040204" pitchFamily="34" charset="0"/>
              </a:rPr>
              <a:t>Condemnatory morality works as barrier to engagement and diversity – homogenizes </a:t>
            </a:r>
          </a:p>
          <a:p>
            <a:pPr eaLnBrk="1" hangingPunct="1"/>
            <a:r>
              <a:rPr lang="en-GB" altLang="en-US" sz="2800" dirty="0" smtClean="0">
                <a:latin typeface="Verdana" panose="020B0604030504040204" pitchFamily="34" charset="0"/>
                <a:ea typeface="Verdana" panose="020B0604030504040204" pitchFamily="34" charset="0"/>
                <a:cs typeface="Verdana" panose="020B0604030504040204" pitchFamily="34" charset="0"/>
              </a:rPr>
              <a:t>Potential need for poverty sensitivity and proofing toolkit in ECEC (the poor a significant minority)? </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260350"/>
            <a:ext cx="28098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2718" y="1123367"/>
            <a:ext cx="1361281"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512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2743200"/>
          </a:xfrm>
        </p:spPr>
        <p:txBody>
          <a:bodyPr/>
          <a:lstStyle/>
          <a:p>
            <a:r>
              <a:rPr lang="en-GB" sz="6000" dirty="0" smtClean="0"/>
              <a:t>So what are WE going to do?</a:t>
            </a:r>
            <a:endParaRPr lang="en-GB" sz="6000" dirty="0"/>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spTree>
    <p:extLst>
      <p:ext uri="{BB962C8B-B14F-4D97-AF65-F5344CB8AC3E}">
        <p14:creationId xmlns:p14="http://schemas.microsoft.com/office/powerpoint/2010/main" val="3007196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3600" dirty="0" smtClean="0"/>
              <a:t>1 in 5 children live in poverty in Northamptonshire</a:t>
            </a:r>
          </a:p>
          <a:p>
            <a:endParaRPr lang="en-GB" sz="3600" dirty="0"/>
          </a:p>
          <a:p>
            <a:r>
              <a:rPr lang="en-GB" sz="3600" dirty="0" smtClean="0"/>
              <a:t>1 in 3 in some areas</a:t>
            </a:r>
          </a:p>
          <a:p>
            <a:pPr marL="0" indent="0">
              <a:buNone/>
            </a:pP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42802948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sz="8800" dirty="0" smtClean="0"/>
              <a:t>It is not going to be EASY</a:t>
            </a:r>
            <a:endParaRPr lang="en-GB" sz="8800" dirty="0"/>
          </a:p>
        </p:txBody>
      </p:sp>
    </p:spTree>
    <p:extLst>
      <p:ext uri="{BB962C8B-B14F-4D97-AF65-F5344CB8AC3E}">
        <p14:creationId xmlns:p14="http://schemas.microsoft.com/office/powerpoint/2010/main" val="2759348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ea typeface="ＭＳ Ｐゴシック" pitchFamily="34" charset="-128"/>
              <a:cs typeface="Geneva" charset="0"/>
            </a:endParaRPr>
          </a:p>
        </p:txBody>
      </p:sp>
      <p:sp>
        <p:nvSpPr>
          <p:cNvPr id="15363" name="Content Placeholder 2"/>
          <p:cNvSpPr>
            <a:spLocks noGrp="1"/>
          </p:cNvSpPr>
          <p:nvPr>
            <p:ph idx="1"/>
          </p:nvPr>
        </p:nvSpPr>
        <p:spPr bwMode="auto">
          <a:xfrm>
            <a:off x="457200" y="0"/>
            <a:ext cx="8229600" cy="6126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ea typeface="ＭＳ Ｐゴシック" pitchFamily="34" charset="-128"/>
              <a:cs typeface="Geneva" charset="0"/>
            </a:endParaRPr>
          </a:p>
        </p:txBody>
      </p:sp>
      <p:graphicFrame>
        <p:nvGraphicFramePr>
          <p:cNvPr id="15364" name="Object 3"/>
          <p:cNvGraphicFramePr>
            <a:graphicFrameLocks noChangeAspect="1"/>
          </p:cNvGraphicFramePr>
          <p:nvPr>
            <p:extLst>
              <p:ext uri="{D42A27DB-BD31-4B8C-83A1-F6EECF244321}">
                <p14:modId xmlns:p14="http://schemas.microsoft.com/office/powerpoint/2010/main" val="4076452369"/>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056" name="Presentation" r:id="rId4" imgW="3637894" imgH="2728048" progId="PowerPoint.Show.12">
                  <p:embed/>
                </p:oleObj>
              </mc:Choice>
              <mc:Fallback>
                <p:oleObj name="Presentation" r:id="rId4" imgW="3637894" imgH="2728048" progId="PowerPoint.Show.12">
                  <p:embed/>
                  <p:pic>
                    <p:nvPicPr>
                      <p:cNvPr id="0" name=""/>
                      <p:cNvPicPr>
                        <a:picLocks noChangeAspect="1" noChangeArrowheads="1"/>
                      </p:cNvPicPr>
                      <p:nvPr/>
                    </p:nvPicPr>
                    <p:blipFill>
                      <a:blip r:embed="rId5"/>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67002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Lets start with you….</a:t>
            </a:r>
            <a:endParaRPr lang="en-GB" sz="3600" dirty="0"/>
          </a:p>
        </p:txBody>
      </p:sp>
      <p:sp>
        <p:nvSpPr>
          <p:cNvPr id="3" name="Content Placeholder 2"/>
          <p:cNvSpPr>
            <a:spLocks noGrp="1"/>
          </p:cNvSpPr>
          <p:nvPr>
            <p:ph idx="1"/>
          </p:nvPr>
        </p:nvSpPr>
        <p:spPr>
          <a:xfrm>
            <a:off x="228600" y="1600200"/>
            <a:ext cx="8458200" cy="4953000"/>
          </a:xfrm>
        </p:spPr>
        <p:txBody>
          <a:bodyPr/>
          <a:lstStyle/>
          <a:p>
            <a:pPr>
              <a:buFont typeface="Wingdings" panose="05000000000000000000" pitchFamily="2" charset="2"/>
              <a:buChar char="Ø"/>
            </a:pPr>
            <a:r>
              <a:rPr lang="en-GB" sz="2400" dirty="0" smtClean="0"/>
              <a:t>Do you really understand poverty?</a:t>
            </a:r>
          </a:p>
          <a:p>
            <a:pPr>
              <a:buFont typeface="Wingdings" panose="05000000000000000000" pitchFamily="2" charset="2"/>
              <a:buChar char="Ø"/>
            </a:pPr>
            <a:r>
              <a:rPr lang="en-GB" sz="2400" dirty="0" smtClean="0"/>
              <a:t>Do you really know how it impacts on outcomes?</a:t>
            </a:r>
          </a:p>
          <a:p>
            <a:pPr>
              <a:buFont typeface="Wingdings" panose="05000000000000000000" pitchFamily="2" charset="2"/>
              <a:buChar char="Ø"/>
            </a:pPr>
            <a:r>
              <a:rPr lang="en-GB" sz="2400" dirty="0" smtClean="0"/>
              <a:t>What do you really think about those who live in poverty?</a:t>
            </a:r>
          </a:p>
          <a:p>
            <a:pPr>
              <a:buFont typeface="Wingdings" panose="05000000000000000000" pitchFamily="2" charset="2"/>
              <a:buChar char="Ø"/>
            </a:pPr>
            <a:r>
              <a:rPr lang="en-GB" sz="2400" dirty="0" smtClean="0"/>
              <a:t>Do you know what you colleagues think?</a:t>
            </a:r>
          </a:p>
          <a:p>
            <a:pPr>
              <a:buFont typeface="Wingdings" panose="05000000000000000000" pitchFamily="2" charset="2"/>
              <a:buChar char="Ø"/>
            </a:pPr>
            <a:r>
              <a:rPr lang="en-GB" sz="2400" dirty="0" smtClean="0"/>
              <a:t>How does your setting address the challenges of poverty?</a:t>
            </a:r>
          </a:p>
          <a:p>
            <a:pPr>
              <a:buFont typeface="Wingdings" panose="05000000000000000000" pitchFamily="2" charset="2"/>
              <a:buChar char="Ø"/>
            </a:pPr>
            <a:r>
              <a:rPr lang="en-GB" sz="2400" dirty="0" smtClean="0"/>
              <a:t>Do you really know the profile of the community your setting serves?</a:t>
            </a:r>
          </a:p>
          <a:p>
            <a:pPr>
              <a:buFont typeface="Wingdings" panose="05000000000000000000" pitchFamily="2" charset="2"/>
              <a:buChar char="Ø"/>
            </a:pPr>
            <a:r>
              <a:rPr lang="en-GB" sz="2400" dirty="0" smtClean="0"/>
              <a:t>Is your setting ‘poverty proofed’?</a:t>
            </a:r>
          </a:p>
          <a:p>
            <a:pPr marL="0" indent="0">
              <a:buNone/>
            </a:pPr>
            <a:endParaRPr lang="en-GB" dirty="0"/>
          </a:p>
        </p:txBody>
      </p:sp>
    </p:spTree>
    <p:extLst>
      <p:ext uri="{BB962C8B-B14F-4D97-AF65-F5344CB8AC3E}">
        <p14:creationId xmlns:p14="http://schemas.microsoft.com/office/powerpoint/2010/main" val="22240261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GB" sz="7200" dirty="0"/>
              <a:t>What next </a:t>
            </a:r>
            <a:r>
              <a:rPr lang="en-GB" sz="7200" dirty="0" smtClean="0"/>
              <a:t>?</a:t>
            </a:r>
          </a:p>
          <a:p>
            <a:pPr marL="0" indent="0" algn="ctr">
              <a:buNone/>
            </a:pPr>
            <a:r>
              <a:rPr lang="en-GB" sz="7200" dirty="0" smtClean="0"/>
              <a:t>For You</a:t>
            </a:r>
          </a:p>
          <a:p>
            <a:pPr marL="0" indent="0" algn="ctr">
              <a:buNone/>
            </a:pPr>
            <a:endParaRPr lang="en-GB" sz="7200" dirty="0"/>
          </a:p>
          <a:p>
            <a:pPr marL="0" indent="0">
              <a:buNone/>
            </a:pPr>
            <a:endParaRPr lang="en-GB" dirty="0" smtClean="0"/>
          </a:p>
        </p:txBody>
      </p:sp>
    </p:spTree>
    <p:extLst>
      <p:ext uri="{BB962C8B-B14F-4D97-AF65-F5344CB8AC3E}">
        <p14:creationId xmlns:p14="http://schemas.microsoft.com/office/powerpoint/2010/main" val="480192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1739" y="990600"/>
            <a:ext cx="7755648" cy="5078313"/>
          </a:xfrm>
          <a:prstGeom prst="rect">
            <a:avLst/>
          </a:prstGeom>
        </p:spPr>
        <p:txBody>
          <a:bodyPr wrap="none">
            <a:spAutoFit/>
          </a:bodyPr>
          <a:lstStyle/>
          <a:p>
            <a:pPr algn="ctr"/>
            <a:r>
              <a:rPr lang="en-GB" sz="3600" b="1" dirty="0">
                <a:solidFill>
                  <a:srgbClr val="0070C0"/>
                </a:solidFill>
              </a:rPr>
              <a:t>The </a:t>
            </a:r>
            <a:r>
              <a:rPr lang="en-GB" sz="3600" b="1" dirty="0" smtClean="0">
                <a:solidFill>
                  <a:srgbClr val="0070C0"/>
                </a:solidFill>
              </a:rPr>
              <a:t>Northamptonshire</a:t>
            </a:r>
          </a:p>
          <a:p>
            <a:pPr algn="ctr"/>
            <a:r>
              <a:rPr lang="en-GB" sz="3600" b="1" dirty="0" smtClean="0">
                <a:solidFill>
                  <a:srgbClr val="0070C0"/>
                </a:solidFill>
              </a:rPr>
              <a:t> </a:t>
            </a:r>
          </a:p>
          <a:p>
            <a:pPr algn="ctr"/>
            <a:r>
              <a:rPr lang="en-GB" sz="3600" b="1" dirty="0" smtClean="0">
                <a:solidFill>
                  <a:srgbClr val="0070C0"/>
                </a:solidFill>
              </a:rPr>
              <a:t>Life </a:t>
            </a:r>
            <a:r>
              <a:rPr lang="en-GB" sz="3600" b="1" dirty="0">
                <a:solidFill>
                  <a:srgbClr val="0070C0"/>
                </a:solidFill>
              </a:rPr>
              <a:t>Chances </a:t>
            </a:r>
            <a:endParaRPr lang="en-GB" sz="3600" b="1" dirty="0" smtClean="0">
              <a:solidFill>
                <a:srgbClr val="0070C0"/>
              </a:solidFill>
            </a:endParaRPr>
          </a:p>
          <a:p>
            <a:pPr algn="ctr"/>
            <a:endParaRPr lang="en-GB" sz="3600" b="1" dirty="0">
              <a:solidFill>
                <a:srgbClr val="0070C0"/>
              </a:solidFill>
            </a:endParaRPr>
          </a:p>
          <a:p>
            <a:pPr algn="ctr"/>
            <a:r>
              <a:rPr lang="en-GB" sz="3600" b="1" dirty="0" smtClean="0">
                <a:solidFill>
                  <a:srgbClr val="0070C0"/>
                </a:solidFill>
              </a:rPr>
              <a:t>Early Years Setting Kite Mark</a:t>
            </a:r>
          </a:p>
          <a:p>
            <a:pPr algn="ctr"/>
            <a:endParaRPr lang="en-GB" sz="3600" b="1" dirty="0">
              <a:solidFill>
                <a:srgbClr val="0070C0"/>
              </a:solidFill>
            </a:endParaRPr>
          </a:p>
          <a:p>
            <a:pPr algn="ctr"/>
            <a:r>
              <a:rPr lang="en-GB" sz="3600" b="1" dirty="0" smtClean="0">
                <a:solidFill>
                  <a:srgbClr val="0070C0"/>
                </a:solidFill>
              </a:rPr>
              <a:t>Becoming Change Makers</a:t>
            </a:r>
          </a:p>
          <a:p>
            <a:pPr algn="ctr"/>
            <a:endParaRPr lang="en-GB" sz="3600" b="1" dirty="0">
              <a:solidFill>
                <a:srgbClr val="0070C0"/>
              </a:solidFill>
            </a:endParaRPr>
          </a:p>
          <a:p>
            <a:pPr algn="ctr"/>
            <a:endParaRPr lang="en-GB" sz="3600" b="1" dirty="0">
              <a:solidFill>
                <a:srgbClr val="0070C0"/>
              </a:solidFill>
            </a:endParaRPr>
          </a:p>
        </p:txBody>
      </p:sp>
    </p:spTree>
    <p:extLst>
      <p:ext uri="{BB962C8B-B14F-4D97-AF65-F5344CB8AC3E}">
        <p14:creationId xmlns:p14="http://schemas.microsoft.com/office/powerpoint/2010/main" val="38270741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143000"/>
            <a:ext cx="8229600" cy="762000"/>
          </a:xfrm>
        </p:spPr>
        <p:txBody>
          <a:bodyPr/>
          <a:lstStyle/>
          <a:p>
            <a:r>
              <a:rPr lang="en-GB" sz="3600" dirty="0"/>
              <a:t>A holistic approach to the setting in relation to:</a:t>
            </a:r>
            <a:r>
              <a:rPr lang="en-GB" dirty="0"/>
              <a:t/>
            </a:r>
            <a:br>
              <a:rPr lang="en-GB" dirty="0"/>
            </a:br>
            <a:endParaRPr lang="en-GB" dirty="0"/>
          </a:p>
        </p:txBody>
      </p:sp>
      <p:sp>
        <p:nvSpPr>
          <p:cNvPr id="3" name="Content Placeholder 2"/>
          <p:cNvSpPr>
            <a:spLocks noGrp="1"/>
          </p:cNvSpPr>
          <p:nvPr>
            <p:ph sz="half" idx="1"/>
          </p:nvPr>
        </p:nvSpPr>
        <p:spPr>
          <a:xfrm>
            <a:off x="-609600" y="1828800"/>
            <a:ext cx="4382278" cy="3657600"/>
          </a:xfrm>
        </p:spPr>
        <p:txBody>
          <a:bodyPr/>
          <a:lstStyle/>
          <a:p>
            <a:pPr marL="0" indent="0">
              <a:buNone/>
            </a:pPr>
            <a:endParaRPr lang="en-GB" sz="2400" dirty="0"/>
          </a:p>
          <a:p>
            <a:pPr marL="0" indent="0" algn="ctr">
              <a:buNone/>
            </a:pPr>
            <a:r>
              <a:rPr lang="en-GB" sz="3200" dirty="0" smtClean="0"/>
              <a:t>Safeguarding</a:t>
            </a:r>
          </a:p>
          <a:p>
            <a:pPr marL="0" indent="0" algn="ctr">
              <a:buNone/>
            </a:pPr>
            <a:r>
              <a:rPr lang="en-GB" sz="3200" dirty="0" smtClean="0"/>
              <a:t>Poverty</a:t>
            </a:r>
          </a:p>
          <a:p>
            <a:pPr marL="0" indent="0" algn="ctr">
              <a:buNone/>
            </a:pPr>
            <a:r>
              <a:rPr lang="en-GB" sz="3200" dirty="0" smtClean="0"/>
              <a:t>Inclusion</a:t>
            </a:r>
          </a:p>
          <a:p>
            <a:pPr marL="0" indent="0" algn="ctr">
              <a:buNone/>
            </a:pPr>
            <a:r>
              <a:rPr lang="en-GB" sz="3200" dirty="0" smtClean="0"/>
              <a:t>Initiatives</a:t>
            </a:r>
          </a:p>
          <a:p>
            <a:pPr marL="0" indent="0" algn="ctr">
              <a:buNone/>
            </a:pPr>
            <a:r>
              <a:rPr lang="en-GB" sz="3200" dirty="0"/>
              <a:t>Early Years Premium</a:t>
            </a:r>
          </a:p>
          <a:p>
            <a:pPr marL="0" indent="0">
              <a:buNone/>
            </a:pPr>
            <a:endParaRPr lang="en-GB" sz="1800" dirty="0"/>
          </a:p>
        </p:txBody>
      </p:sp>
      <p:sp>
        <p:nvSpPr>
          <p:cNvPr id="5" name="Content Placeholder 4"/>
          <p:cNvSpPr>
            <a:spLocks noGrp="1"/>
          </p:cNvSpPr>
          <p:nvPr>
            <p:ph sz="half" idx="2"/>
          </p:nvPr>
        </p:nvSpPr>
        <p:spPr>
          <a:xfrm>
            <a:off x="5562600" y="2368897"/>
            <a:ext cx="4038600" cy="3505200"/>
          </a:xfrm>
        </p:spPr>
        <p:txBody>
          <a:bodyPr/>
          <a:lstStyle/>
          <a:p>
            <a:pPr marL="0" indent="0" algn="ctr">
              <a:buNone/>
            </a:pPr>
            <a:r>
              <a:rPr lang="en-GB" sz="3200" dirty="0" smtClean="0"/>
              <a:t>Training</a:t>
            </a:r>
            <a:endParaRPr lang="en-GB" sz="3200" dirty="0"/>
          </a:p>
          <a:p>
            <a:pPr marL="0" indent="0" algn="ctr">
              <a:buNone/>
            </a:pPr>
            <a:r>
              <a:rPr lang="en-GB" sz="3200" dirty="0"/>
              <a:t>Cultural competence </a:t>
            </a:r>
            <a:endParaRPr lang="en-GB" sz="3200" dirty="0" smtClean="0"/>
          </a:p>
          <a:p>
            <a:pPr marL="0" indent="0" algn="ctr">
              <a:buNone/>
            </a:pPr>
            <a:r>
              <a:rPr lang="en-GB" sz="3200" dirty="0" smtClean="0"/>
              <a:t>Values</a:t>
            </a:r>
          </a:p>
          <a:p>
            <a:pPr marL="0" indent="0" algn="ctr">
              <a:buNone/>
            </a:pPr>
            <a:r>
              <a:rPr lang="en-GB" sz="3200" dirty="0" smtClean="0"/>
              <a:t>Empathy</a:t>
            </a:r>
            <a:endParaRPr lang="en-GB" sz="3200" dirty="0"/>
          </a:p>
          <a:p>
            <a:pPr marL="0" indent="0" algn="ctr">
              <a:buNone/>
            </a:pPr>
            <a:r>
              <a:rPr lang="en-GB" sz="3200" dirty="0" smtClean="0"/>
              <a:t>CHALLENGE</a:t>
            </a:r>
            <a:endParaRPr lang="en-GB" sz="3200" dirty="0"/>
          </a:p>
          <a:p>
            <a:endParaRPr lang="en-GB" dirty="0"/>
          </a:p>
        </p:txBody>
      </p:sp>
      <p:sp>
        <p:nvSpPr>
          <p:cNvPr id="6" name="TextBox 5"/>
          <p:cNvSpPr txBox="1"/>
          <p:nvPr/>
        </p:nvSpPr>
        <p:spPr>
          <a:xfrm>
            <a:off x="3276600" y="4172815"/>
            <a:ext cx="3278462" cy="1384995"/>
          </a:xfrm>
          <a:prstGeom prst="rect">
            <a:avLst/>
          </a:prstGeom>
          <a:noFill/>
        </p:spPr>
        <p:txBody>
          <a:bodyPr wrap="none" rtlCol="0">
            <a:spAutoFit/>
          </a:bodyPr>
          <a:lstStyle/>
          <a:p>
            <a:pPr algn="ctr"/>
            <a:r>
              <a:rPr lang="en-GB" sz="2800" b="1" dirty="0" smtClean="0">
                <a:solidFill>
                  <a:srgbClr val="002060"/>
                </a:solidFill>
              </a:rPr>
              <a:t>Anti</a:t>
            </a:r>
          </a:p>
          <a:p>
            <a:pPr algn="ctr"/>
            <a:r>
              <a:rPr lang="en-GB" sz="2800" b="1" dirty="0" smtClean="0">
                <a:solidFill>
                  <a:srgbClr val="002060"/>
                </a:solidFill>
              </a:rPr>
              <a:t>Discriminatory </a:t>
            </a:r>
          </a:p>
          <a:p>
            <a:pPr algn="ctr"/>
            <a:r>
              <a:rPr lang="en-GB" sz="2800" b="1" dirty="0" smtClean="0">
                <a:solidFill>
                  <a:srgbClr val="002060"/>
                </a:solidFill>
              </a:rPr>
              <a:t>Practice</a:t>
            </a:r>
            <a:endParaRPr lang="en-GB" sz="2800" b="1" dirty="0">
              <a:solidFill>
                <a:srgbClr val="00206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627" y="232496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8940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lstStyle/>
          <a:p>
            <a:r>
              <a:rPr lang="en-GB" sz="3600" dirty="0" smtClean="0"/>
              <a:t>Three Main Points</a:t>
            </a:r>
            <a:endParaRPr lang="en-GB" sz="3600" dirty="0"/>
          </a:p>
        </p:txBody>
      </p:sp>
      <p:sp>
        <p:nvSpPr>
          <p:cNvPr id="3" name="Content Placeholder 2"/>
          <p:cNvSpPr>
            <a:spLocks noGrp="1"/>
          </p:cNvSpPr>
          <p:nvPr>
            <p:ph idx="1"/>
          </p:nvPr>
        </p:nvSpPr>
        <p:spPr>
          <a:xfrm>
            <a:off x="0" y="1600200"/>
            <a:ext cx="8991600" cy="5257800"/>
          </a:xfrm>
          <a:solidFill>
            <a:schemeClr val="bg1"/>
          </a:solidFill>
        </p:spPr>
        <p:txBody>
          <a:bodyPr/>
          <a:lstStyle/>
          <a:p>
            <a:r>
              <a:rPr lang="en-GB" sz="2800" dirty="0" smtClean="0"/>
              <a:t>We will not change long term outcomes for young children if we continue doing what we have always done.</a:t>
            </a:r>
          </a:p>
          <a:p>
            <a:endParaRPr lang="en-GB" sz="2800" dirty="0"/>
          </a:p>
          <a:p>
            <a:r>
              <a:rPr lang="en-GB" sz="2800" dirty="0" smtClean="0"/>
              <a:t>Real change is personally and professionally challenging and is not a ‘one of event’.</a:t>
            </a:r>
          </a:p>
          <a:p>
            <a:endParaRPr lang="en-GB" sz="2800" dirty="0"/>
          </a:p>
          <a:p>
            <a:r>
              <a:rPr lang="en-GB" sz="2800" dirty="0" smtClean="0"/>
              <a:t>Settings have to know themselves, their value base, their training needs and their community if they are to really improve ‘Life Chances’.</a:t>
            </a:r>
            <a:endParaRPr lang="en-GB" sz="2800" dirty="0"/>
          </a:p>
        </p:txBody>
      </p:sp>
    </p:spTree>
    <p:extLst>
      <p:ext uri="{BB962C8B-B14F-4D97-AF65-F5344CB8AC3E}">
        <p14:creationId xmlns:p14="http://schemas.microsoft.com/office/powerpoint/2010/main" val="1393827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4483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2667000"/>
            <a:ext cx="8229600" cy="762000"/>
          </a:xfrm>
        </p:spPr>
        <p:txBody>
          <a:bodyPr/>
          <a:lstStyle/>
          <a:p>
            <a:r>
              <a:rPr lang="en-GB" sz="4000" dirty="0" smtClean="0"/>
              <a:t>Thank you for listening</a:t>
            </a:r>
            <a:endParaRPr lang="en-GB" sz="4000" dirty="0"/>
          </a:p>
        </p:txBody>
      </p:sp>
    </p:spTree>
    <p:extLst>
      <p:ext uri="{BB962C8B-B14F-4D97-AF65-F5344CB8AC3E}">
        <p14:creationId xmlns:p14="http://schemas.microsoft.com/office/powerpoint/2010/main" val="12594086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838200"/>
            <a:ext cx="8839200" cy="3657600"/>
          </a:xfrm>
        </p:spPr>
        <p:txBody>
          <a:bodyPr/>
          <a:lstStyle/>
          <a:p>
            <a:r>
              <a:rPr lang="en-GB" dirty="0"/>
              <a:t>Department for Work and Pensions and Department for Education (2011) A new approach to child poverty: Tackling the causes of disadvantage and transforming families’ lives, London: DWP and </a:t>
            </a:r>
            <a:r>
              <a:rPr lang="en-GB" dirty="0" err="1"/>
              <a:t>DfE</a:t>
            </a:r>
            <a:r>
              <a:rPr lang="en-GB" dirty="0"/>
              <a:t>.</a:t>
            </a:r>
          </a:p>
          <a:p>
            <a:r>
              <a:rPr lang="en-GB" dirty="0" smtClean="0"/>
              <a:t>Edwards</a:t>
            </a:r>
            <a:r>
              <a:rPr lang="en-GB" dirty="0"/>
              <a:t>. R., Gillies, V. &amp; Horsley, N. (2014) Policy Briefing: The </a:t>
            </a:r>
            <a:r>
              <a:rPr lang="en-GB" dirty="0" err="1"/>
              <a:t>Biologisation</a:t>
            </a:r>
            <a:r>
              <a:rPr lang="en-GB" dirty="0"/>
              <a:t> of Poverty-Policy and Practice in Early Years Intervention, Discover Society, No 4, January. </a:t>
            </a:r>
          </a:p>
          <a:p>
            <a:r>
              <a:rPr lang="en-GB" dirty="0"/>
              <a:t>Faircloth, C. and Hoffman, D. and Layne, L. (2013) Parenting in Global Perspective: Negotiating ideologies of kinship, self and politics. Taylor &amp; Francis: London.</a:t>
            </a:r>
          </a:p>
          <a:p>
            <a:r>
              <a:rPr lang="en-GB" dirty="0"/>
              <a:t>Gillies, V. (2008) Childrearing, Class and the New Politics of Parenting, Sociology Compass, 2(3), 1079-1095</a:t>
            </a:r>
          </a:p>
          <a:p>
            <a:r>
              <a:rPr lang="en-GB" dirty="0" err="1"/>
              <a:t>Levitas</a:t>
            </a:r>
            <a:r>
              <a:rPr lang="en-GB" dirty="0"/>
              <a:t>, R. (2012) ‘Utopia calling: eradicating child poverty in the United Kingdom and beyond’.  In </a:t>
            </a:r>
            <a:r>
              <a:rPr lang="en-GB" dirty="0" err="1"/>
              <a:t>Minujin</a:t>
            </a:r>
            <a:r>
              <a:rPr lang="en-GB" dirty="0"/>
              <a:t>, A. and </a:t>
            </a:r>
            <a:r>
              <a:rPr lang="en-GB" dirty="0" err="1"/>
              <a:t>Nandy</a:t>
            </a:r>
            <a:r>
              <a:rPr lang="en-GB" dirty="0"/>
              <a:t>, S. (</a:t>
            </a:r>
            <a:r>
              <a:rPr lang="en-GB" dirty="0" err="1"/>
              <a:t>Eds</a:t>
            </a:r>
            <a:r>
              <a:rPr lang="en-GB" dirty="0"/>
              <a:t>) Global Child Poverty and Well-Being: Measurement, concepts, policy and action, Bristol: The Policy Press. pp 449-473.</a:t>
            </a:r>
          </a:p>
          <a:p>
            <a:endParaRPr lang="en-GB" dirty="0"/>
          </a:p>
        </p:txBody>
      </p:sp>
    </p:spTree>
    <p:extLst>
      <p:ext uri="{BB962C8B-B14F-4D97-AF65-F5344CB8AC3E}">
        <p14:creationId xmlns:p14="http://schemas.microsoft.com/office/powerpoint/2010/main" val="41748901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29600" cy="3657600"/>
          </a:xfrm>
        </p:spPr>
        <p:txBody>
          <a:bodyPr/>
          <a:lstStyle/>
          <a:p>
            <a:pPr>
              <a:defRPr/>
            </a:pPr>
            <a:r>
              <a:rPr lang="en-GB" dirty="0"/>
              <a:t>Montgomery, H. (2013) </a:t>
            </a:r>
            <a:r>
              <a:rPr lang="en-GB" i="1" dirty="0"/>
              <a:t>Local childhoods, global issues</a:t>
            </a:r>
            <a:r>
              <a:rPr lang="en-GB" dirty="0"/>
              <a:t>, Bristol: The Policy Press.</a:t>
            </a:r>
          </a:p>
          <a:p>
            <a:pPr>
              <a:defRPr/>
            </a:pPr>
            <a:r>
              <a:rPr lang="en-US" dirty="0"/>
              <a:t>OECD (2012) </a:t>
            </a:r>
            <a:r>
              <a:rPr lang="en-US" i="1" dirty="0"/>
              <a:t>Starting Strong III: A Quality Toolbox for Early Childhood Education and Care</a:t>
            </a:r>
            <a:r>
              <a:rPr lang="en-US" dirty="0"/>
              <a:t>, Paris: OECD. </a:t>
            </a:r>
            <a:endParaRPr lang="en-GB" dirty="0"/>
          </a:p>
          <a:p>
            <a:pPr>
              <a:defRPr/>
            </a:pPr>
            <a:r>
              <a:rPr lang="en-US" dirty="0"/>
              <a:t>Simpson, D. (</a:t>
            </a:r>
            <a:r>
              <a:rPr lang="en-US" dirty="0" smtClean="0"/>
              <a:t>2013) </a:t>
            </a:r>
            <a:r>
              <a:rPr lang="en-US" dirty="0"/>
              <a:t>‘Remediating Child Poverty Via Pre-School: Exploring practitioners’ perspectives in England’, </a:t>
            </a:r>
            <a:r>
              <a:rPr lang="en-US" i="1" dirty="0"/>
              <a:t>International Journal in Early Years </a:t>
            </a:r>
            <a:r>
              <a:rPr lang="en-US" i="1" dirty="0" smtClean="0"/>
              <a:t>Education.</a:t>
            </a:r>
          </a:p>
          <a:p>
            <a:pPr>
              <a:defRPr/>
            </a:pPr>
            <a:r>
              <a:rPr lang="en-US" dirty="0"/>
              <a:t>Simpson, D., Lumsden, E. and McDowall Clark, R. (2014) Pre-school practitioners, child poverty and social justice, </a:t>
            </a:r>
            <a:r>
              <a:rPr lang="en-US" i="1" dirty="0"/>
              <a:t>International Journal of Sociology and Social Policy</a:t>
            </a:r>
            <a:r>
              <a:rPr lang="en-US" dirty="0"/>
              <a:t>.</a:t>
            </a:r>
          </a:p>
          <a:p>
            <a:r>
              <a:rPr lang="en-US" dirty="0" smtClean="0"/>
              <a:t>Simpson</a:t>
            </a:r>
            <a:r>
              <a:rPr lang="en-US" dirty="0"/>
              <a:t>, D., Lumsden, E. and McDowall Clark, R. (2015) Neoliberalism, global poverty policy and early childhood education and care – a critique of local </a:t>
            </a:r>
            <a:r>
              <a:rPr lang="en-US" dirty="0" smtClean="0"/>
              <a:t>uptake </a:t>
            </a:r>
            <a:r>
              <a:rPr lang="en-US" dirty="0"/>
              <a:t>in England, </a:t>
            </a:r>
            <a:r>
              <a:rPr lang="en-US" i="1" dirty="0"/>
              <a:t>Early Years: An International Journal of Research and Development</a:t>
            </a:r>
            <a:r>
              <a:rPr lang="en-US" dirty="0"/>
              <a:t>. </a:t>
            </a:r>
          </a:p>
          <a:p>
            <a:endParaRPr lang="en-GB" dirty="0"/>
          </a:p>
        </p:txBody>
      </p:sp>
    </p:spTree>
    <p:extLst>
      <p:ext uri="{BB962C8B-B14F-4D97-AF65-F5344CB8AC3E}">
        <p14:creationId xmlns:p14="http://schemas.microsoft.com/office/powerpoint/2010/main" val="3367975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Lets start with you….</a:t>
            </a:r>
            <a:endParaRPr lang="en-GB" sz="3600" dirty="0"/>
          </a:p>
        </p:txBody>
      </p:sp>
      <p:sp>
        <p:nvSpPr>
          <p:cNvPr id="3" name="Content Placeholder 2"/>
          <p:cNvSpPr>
            <a:spLocks noGrp="1"/>
          </p:cNvSpPr>
          <p:nvPr>
            <p:ph idx="1"/>
          </p:nvPr>
        </p:nvSpPr>
        <p:spPr>
          <a:xfrm>
            <a:off x="228600" y="1600200"/>
            <a:ext cx="8458200" cy="4953000"/>
          </a:xfrm>
        </p:spPr>
        <p:txBody>
          <a:bodyPr/>
          <a:lstStyle/>
          <a:p>
            <a:pPr>
              <a:buFont typeface="Wingdings" panose="05000000000000000000" pitchFamily="2" charset="2"/>
              <a:buChar char="Ø"/>
            </a:pPr>
            <a:r>
              <a:rPr lang="en-GB" sz="2400" dirty="0" smtClean="0"/>
              <a:t>Do you really understand poverty?</a:t>
            </a:r>
          </a:p>
          <a:p>
            <a:pPr>
              <a:buFont typeface="Wingdings" panose="05000000000000000000" pitchFamily="2" charset="2"/>
              <a:buChar char="Ø"/>
            </a:pPr>
            <a:r>
              <a:rPr lang="en-GB" sz="2400" dirty="0" smtClean="0"/>
              <a:t>Do you really know how it impacts on outcomes?</a:t>
            </a:r>
          </a:p>
          <a:p>
            <a:pPr>
              <a:buFont typeface="Wingdings" panose="05000000000000000000" pitchFamily="2" charset="2"/>
              <a:buChar char="Ø"/>
            </a:pPr>
            <a:r>
              <a:rPr lang="en-GB" sz="2400" dirty="0" smtClean="0"/>
              <a:t>What do you really think about those who live in poverty?</a:t>
            </a:r>
          </a:p>
          <a:p>
            <a:pPr>
              <a:buFont typeface="Wingdings" panose="05000000000000000000" pitchFamily="2" charset="2"/>
              <a:buChar char="Ø"/>
            </a:pPr>
            <a:r>
              <a:rPr lang="en-GB" sz="2400" dirty="0" smtClean="0"/>
              <a:t>Do you know what you colleagues think?</a:t>
            </a:r>
          </a:p>
          <a:p>
            <a:pPr>
              <a:buFont typeface="Wingdings" panose="05000000000000000000" pitchFamily="2" charset="2"/>
              <a:buChar char="Ø"/>
            </a:pPr>
            <a:r>
              <a:rPr lang="en-GB" sz="2400" dirty="0" smtClean="0"/>
              <a:t>How does your setting address the challenges of poverty?</a:t>
            </a:r>
          </a:p>
          <a:p>
            <a:pPr>
              <a:buFont typeface="Wingdings" panose="05000000000000000000" pitchFamily="2" charset="2"/>
              <a:buChar char="Ø"/>
            </a:pPr>
            <a:r>
              <a:rPr lang="en-GB" sz="2400" dirty="0" smtClean="0"/>
              <a:t>Do you really know the profile of the community your setting serves?</a:t>
            </a:r>
          </a:p>
          <a:p>
            <a:pPr>
              <a:buFont typeface="Wingdings" panose="05000000000000000000" pitchFamily="2" charset="2"/>
              <a:buChar char="Ø"/>
            </a:pPr>
            <a:r>
              <a:rPr lang="en-GB" sz="2400" dirty="0" smtClean="0"/>
              <a:t>Is your setting ‘poverty proofed’?</a:t>
            </a:r>
          </a:p>
          <a:p>
            <a:pPr marL="0" indent="0">
              <a:buNone/>
            </a:pPr>
            <a:endParaRPr lang="en-GB" dirty="0"/>
          </a:p>
        </p:txBody>
      </p:sp>
    </p:spTree>
    <p:extLst>
      <p:ext uri="{BB962C8B-B14F-4D97-AF65-F5344CB8AC3E}">
        <p14:creationId xmlns:p14="http://schemas.microsoft.com/office/powerpoint/2010/main" val="2142107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smtClean="0"/>
              <a:t>Lets start with US…..</a:t>
            </a:r>
            <a:endParaRPr lang="en-GB" sz="4800" dirty="0"/>
          </a:p>
        </p:txBody>
      </p:sp>
      <p:sp>
        <p:nvSpPr>
          <p:cNvPr id="3" name="Content Placeholder 2"/>
          <p:cNvSpPr>
            <a:spLocks noGrp="1"/>
          </p:cNvSpPr>
          <p:nvPr>
            <p:ph idx="1"/>
          </p:nvPr>
        </p:nvSpPr>
        <p:spPr>
          <a:xfrm>
            <a:off x="228600" y="1981200"/>
            <a:ext cx="9144000" cy="4572000"/>
          </a:xfrm>
        </p:spPr>
        <p:txBody>
          <a:bodyPr/>
          <a:lstStyle/>
          <a:p>
            <a:pPr marL="0" indent="0">
              <a:buNone/>
            </a:pPr>
            <a:r>
              <a:rPr lang="en-GB" sz="4400" dirty="0" smtClean="0"/>
              <a:t>We all have </a:t>
            </a:r>
            <a:r>
              <a:rPr lang="en-GB" sz="4400" b="1" dirty="0" smtClean="0"/>
              <a:t>POWER</a:t>
            </a:r>
          </a:p>
          <a:p>
            <a:pPr marL="0" indent="0">
              <a:buNone/>
            </a:pPr>
            <a:r>
              <a:rPr lang="en-GB" sz="4400" dirty="0" smtClean="0">
                <a:solidFill>
                  <a:srgbClr val="002060"/>
                </a:solidFill>
              </a:rPr>
              <a:t>Anti-discriminatory practice is how we use that power to challenge inequality to really make a difference.</a:t>
            </a:r>
          </a:p>
          <a:p>
            <a:pPr marL="0" indent="0">
              <a:buNone/>
            </a:pPr>
            <a:endParaRPr lang="en-GB" sz="4400" dirty="0"/>
          </a:p>
        </p:txBody>
      </p:sp>
    </p:spTree>
    <p:extLst>
      <p:ext uri="{BB962C8B-B14F-4D97-AF65-F5344CB8AC3E}">
        <p14:creationId xmlns:p14="http://schemas.microsoft.com/office/powerpoint/2010/main" val="3075491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smtClean="0"/>
              <a:t>A painful message</a:t>
            </a:r>
            <a:endParaRPr lang="en-GB" sz="4400"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451838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762000"/>
          </a:xfrm>
        </p:spPr>
        <p:txBody>
          <a:bodyPr/>
          <a:lstStyle/>
          <a:p>
            <a:r>
              <a:rPr lang="en-GB" sz="4000" dirty="0" smtClean="0"/>
              <a:t>Research</a:t>
            </a:r>
            <a:endParaRPr lang="en-GB" sz="4000" dirty="0"/>
          </a:p>
        </p:txBody>
      </p:sp>
      <p:sp>
        <p:nvSpPr>
          <p:cNvPr id="3" name="Content Placeholder 2"/>
          <p:cNvSpPr>
            <a:spLocks noGrp="1"/>
          </p:cNvSpPr>
          <p:nvPr>
            <p:ph idx="1"/>
          </p:nvPr>
        </p:nvSpPr>
        <p:spPr>
          <a:xfrm>
            <a:off x="0" y="1752600"/>
            <a:ext cx="8991600" cy="5105400"/>
          </a:xfrm>
          <a:solidFill>
            <a:schemeClr val="bg1"/>
          </a:solidFill>
        </p:spPr>
        <p:txBody>
          <a:bodyPr/>
          <a:lstStyle/>
          <a:p>
            <a:r>
              <a:rPr lang="en-GB" sz="2400" dirty="0"/>
              <a:t>To ascertain how early pre-school practitioners define, construct and understand child poverty in 3 geographic locations across England;</a:t>
            </a:r>
          </a:p>
          <a:p>
            <a:r>
              <a:rPr lang="en-GB" sz="2400" dirty="0"/>
              <a:t>To identify how these pre-school practitioners are responding to  conceptions of their role and tasks connected to addressing child poverty;</a:t>
            </a:r>
          </a:p>
          <a:p>
            <a:r>
              <a:rPr lang="en-GB" sz="2400" dirty="0"/>
              <a:t>To critically scrutinize the direction of travel being taken in regard to pre-school and addressing child poverty;</a:t>
            </a:r>
          </a:p>
          <a:p>
            <a:r>
              <a:rPr lang="en-GB" sz="2400" dirty="0"/>
              <a:t>To provide a mechanism for bringing practitioners’ perspectives to current policy, practice and academic debates around child poverty.</a:t>
            </a:r>
          </a:p>
          <a:p>
            <a:endParaRPr lang="en-GB" dirty="0"/>
          </a:p>
        </p:txBody>
      </p:sp>
    </p:spTree>
    <p:extLst>
      <p:ext uri="{BB962C8B-B14F-4D97-AF65-F5344CB8AC3E}">
        <p14:creationId xmlns:p14="http://schemas.microsoft.com/office/powerpoint/2010/main" val="3226655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eclumsd\Local Settings\Temporary Internet Files\Content.IE5\92OORCDG\MC900326966[1].wmf"/>
          <p:cNvPicPr>
            <a:picLocks noGrp="1" noChangeAspect="1" noChangeArrowheads="1"/>
          </p:cNvPicPr>
          <p:nvPr>
            <p:ph idx="1"/>
          </p:nvPr>
        </p:nvPicPr>
        <p:blipFill>
          <a:blip r:embed="rId3" cstate="print"/>
          <a:srcRect/>
          <a:stretch>
            <a:fillRect/>
          </a:stretch>
        </p:blipFill>
        <p:spPr bwMode="auto">
          <a:xfrm>
            <a:off x="1295400" y="990600"/>
            <a:ext cx="6477000" cy="4800600"/>
          </a:xfrm>
          <a:prstGeom prst="rect">
            <a:avLst/>
          </a:prstGeom>
          <a:solidFill>
            <a:schemeClr val="accent5"/>
          </a:solidFill>
        </p:spPr>
      </p:pic>
      <p:sp>
        <p:nvSpPr>
          <p:cNvPr id="5" name="TextBox 4"/>
          <p:cNvSpPr txBox="1"/>
          <p:nvPr/>
        </p:nvSpPr>
        <p:spPr>
          <a:xfrm>
            <a:off x="4800600" y="1676400"/>
            <a:ext cx="2088289" cy="461665"/>
          </a:xfrm>
          <a:prstGeom prst="rect">
            <a:avLst/>
          </a:prstGeom>
          <a:solidFill>
            <a:schemeClr val="bg1"/>
          </a:solidFill>
        </p:spPr>
        <p:txBody>
          <a:bodyPr wrap="square" rtlCol="0">
            <a:spAutoFit/>
          </a:bodyPr>
          <a:lstStyle/>
          <a:p>
            <a:r>
              <a:rPr lang="en-GB" sz="2400" b="1" dirty="0" smtClean="0"/>
              <a:t>North East</a:t>
            </a:r>
            <a:endParaRPr lang="en-US" sz="2400" b="1" dirty="0"/>
          </a:p>
        </p:txBody>
      </p:sp>
      <p:sp>
        <p:nvSpPr>
          <p:cNvPr id="6" name="TextBox 5"/>
          <p:cNvSpPr txBox="1"/>
          <p:nvPr/>
        </p:nvSpPr>
        <p:spPr>
          <a:xfrm>
            <a:off x="5181600" y="3276600"/>
            <a:ext cx="3350597" cy="461665"/>
          </a:xfrm>
          <a:prstGeom prst="rect">
            <a:avLst/>
          </a:prstGeom>
          <a:solidFill>
            <a:schemeClr val="bg1"/>
          </a:solidFill>
        </p:spPr>
        <p:txBody>
          <a:bodyPr wrap="none" rtlCol="0">
            <a:spAutoFit/>
          </a:bodyPr>
          <a:lstStyle/>
          <a:p>
            <a:r>
              <a:rPr lang="en-GB" sz="2400" b="1" dirty="0" smtClean="0"/>
              <a:t>Northamptonshire</a:t>
            </a:r>
            <a:endParaRPr lang="en-US" sz="2400" b="1" dirty="0"/>
          </a:p>
        </p:txBody>
      </p:sp>
      <p:sp>
        <p:nvSpPr>
          <p:cNvPr id="7" name="TextBox 6"/>
          <p:cNvSpPr txBox="1"/>
          <p:nvPr/>
        </p:nvSpPr>
        <p:spPr>
          <a:xfrm>
            <a:off x="1905000" y="3276600"/>
            <a:ext cx="2828018" cy="461665"/>
          </a:xfrm>
          <a:prstGeom prst="rect">
            <a:avLst/>
          </a:prstGeom>
          <a:solidFill>
            <a:schemeClr val="bg1"/>
          </a:solidFill>
        </p:spPr>
        <p:txBody>
          <a:bodyPr wrap="none" rtlCol="0">
            <a:spAutoFit/>
          </a:bodyPr>
          <a:lstStyle/>
          <a:p>
            <a:r>
              <a:rPr lang="en-GB" sz="2400" b="1" dirty="0" smtClean="0"/>
              <a:t>Worcestershire</a:t>
            </a:r>
            <a:endParaRPr lang="en-US" sz="2400" b="1" dirty="0"/>
          </a:p>
        </p:txBody>
      </p:sp>
      <p:cxnSp>
        <p:nvCxnSpPr>
          <p:cNvPr id="9" name="Straight Connector 8"/>
          <p:cNvCxnSpPr>
            <a:stCxn id="5" idx="1"/>
            <a:endCxn id="6" idx="1"/>
          </p:cNvCxnSpPr>
          <p:nvPr/>
        </p:nvCxnSpPr>
        <p:spPr bwMode="auto">
          <a:xfrm>
            <a:off x="4800600" y="1907233"/>
            <a:ext cx="381000" cy="1600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a:stCxn id="6" idx="1"/>
            <a:endCxn id="7" idx="3"/>
          </p:cNvCxnSpPr>
          <p:nvPr/>
        </p:nvCxnSpPr>
        <p:spPr bwMode="auto">
          <a:xfrm flipH="1">
            <a:off x="4733018" y="3507433"/>
            <a:ext cx="44858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a:stCxn id="5" idx="1"/>
            <a:endCxn id="7" idx="3"/>
          </p:cNvCxnSpPr>
          <p:nvPr/>
        </p:nvCxnSpPr>
        <p:spPr bwMode="auto">
          <a:xfrm flipH="1">
            <a:off x="4733018" y="1907233"/>
            <a:ext cx="67582" cy="1600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 name="TextBox 17"/>
          <p:cNvSpPr txBox="1"/>
          <p:nvPr/>
        </p:nvSpPr>
        <p:spPr>
          <a:xfrm flipH="1">
            <a:off x="-1" y="0"/>
            <a:ext cx="9144000" cy="1446550"/>
          </a:xfrm>
          <a:prstGeom prst="rect">
            <a:avLst/>
          </a:prstGeom>
          <a:solidFill>
            <a:schemeClr val="bg1"/>
          </a:solidFill>
        </p:spPr>
        <p:txBody>
          <a:bodyPr wrap="square" rtlCol="0">
            <a:spAutoFit/>
          </a:bodyPr>
          <a:lstStyle/>
          <a:p>
            <a:pPr algn="ctr"/>
            <a:r>
              <a:rPr lang="en-GB" sz="4000" b="1" dirty="0" smtClean="0"/>
              <a:t>Developing the Research</a:t>
            </a:r>
          </a:p>
          <a:p>
            <a:r>
              <a:rPr lang="en-GB" sz="4800" dirty="0" smtClean="0"/>
              <a:t> </a:t>
            </a:r>
            <a:endParaRPr lang="en-US" sz="4800" dirty="0"/>
          </a:p>
        </p:txBody>
      </p:sp>
    </p:spTree>
    <p:extLst>
      <p:ext uri="{BB962C8B-B14F-4D97-AF65-F5344CB8AC3E}">
        <p14:creationId xmlns:p14="http://schemas.microsoft.com/office/powerpoint/2010/main" val="3134761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38200"/>
            <a:ext cx="8229600" cy="685800"/>
          </a:xfrm>
        </p:spPr>
        <p:txBody>
          <a:bodyPr/>
          <a:lstStyle/>
          <a:p>
            <a:r>
              <a:rPr lang="en-GB" sz="3200" dirty="0" smtClean="0"/>
              <a:t>Background – Policy Context</a:t>
            </a:r>
            <a:endParaRPr lang="en-GB" sz="3200" dirty="0"/>
          </a:p>
        </p:txBody>
      </p:sp>
      <p:sp>
        <p:nvSpPr>
          <p:cNvPr id="6" name="Content Placeholder 5"/>
          <p:cNvSpPr>
            <a:spLocks noGrp="1"/>
          </p:cNvSpPr>
          <p:nvPr>
            <p:ph idx="1"/>
          </p:nvPr>
        </p:nvSpPr>
        <p:spPr>
          <a:xfrm>
            <a:off x="0" y="1524000"/>
            <a:ext cx="9144000" cy="5334000"/>
          </a:xfrm>
          <a:solidFill>
            <a:schemeClr val="bg1"/>
          </a:solidFill>
        </p:spPr>
        <p:txBody>
          <a:bodyPr/>
          <a:lstStyle/>
          <a:p>
            <a:r>
              <a:rPr lang="en-GB" sz="2400" dirty="0"/>
              <a:t>‘Eradicate’ child poverty by 2020</a:t>
            </a:r>
            <a:r>
              <a:rPr lang="en-GB" sz="2400" dirty="0" smtClean="0"/>
              <a:t>;  </a:t>
            </a:r>
            <a:r>
              <a:rPr lang="en-GB" sz="2400" b="1" dirty="0" smtClean="0">
                <a:solidFill>
                  <a:srgbClr val="FF0000"/>
                </a:solidFill>
              </a:rPr>
              <a:t>No longer target</a:t>
            </a:r>
            <a:endParaRPr lang="en-GB" sz="2400" b="1" dirty="0"/>
          </a:p>
          <a:p>
            <a:r>
              <a:rPr lang="en-GB" sz="2400" dirty="0"/>
              <a:t>Financial and moral case – cross-party support;</a:t>
            </a:r>
          </a:p>
          <a:p>
            <a:r>
              <a:rPr lang="en-GB" sz="2400" dirty="0"/>
              <a:t>Child Poverty Act 2010 (Labour</a:t>
            </a:r>
            <a:r>
              <a:rPr lang="en-GB" sz="2400" dirty="0" smtClean="0"/>
              <a:t>); now to be superseded by </a:t>
            </a:r>
            <a:r>
              <a:rPr lang="en-GB" sz="2400" b="1" dirty="0">
                <a:solidFill>
                  <a:srgbClr val="FF0000"/>
                </a:solidFill>
              </a:rPr>
              <a:t>L</a:t>
            </a:r>
            <a:r>
              <a:rPr lang="en-GB" sz="2400" b="1" dirty="0" smtClean="0">
                <a:solidFill>
                  <a:srgbClr val="FF0000"/>
                </a:solidFill>
              </a:rPr>
              <a:t>ife Chances Strategy</a:t>
            </a:r>
            <a:endParaRPr lang="en-GB" sz="2400" b="1" dirty="0">
              <a:solidFill>
                <a:srgbClr val="FF0000"/>
              </a:solidFill>
            </a:endParaRPr>
          </a:p>
          <a:p>
            <a:r>
              <a:rPr lang="en-GB" sz="2400" dirty="0"/>
              <a:t>Child Poverty Strategy 2011 (Coalition</a:t>
            </a:r>
            <a:r>
              <a:rPr lang="en-GB" sz="2400" dirty="0" smtClean="0"/>
              <a:t>); </a:t>
            </a:r>
            <a:r>
              <a:rPr lang="en-GB" sz="2400" b="1" dirty="0" smtClean="0">
                <a:solidFill>
                  <a:srgbClr val="FF0000"/>
                </a:solidFill>
              </a:rPr>
              <a:t>stopped then restarted</a:t>
            </a:r>
            <a:endParaRPr lang="en-GB" sz="2400" b="1" dirty="0">
              <a:solidFill>
                <a:srgbClr val="FF0000"/>
              </a:solidFill>
            </a:endParaRPr>
          </a:p>
          <a:p>
            <a:r>
              <a:rPr lang="en-GB" sz="2400" dirty="0"/>
              <a:t>‘Essentially minimalist’ </a:t>
            </a:r>
            <a:r>
              <a:rPr lang="en-GB" sz="2400" dirty="0" smtClean="0"/>
              <a:t>approach </a:t>
            </a:r>
            <a:r>
              <a:rPr lang="en-GB" sz="2400" dirty="0"/>
              <a:t>(</a:t>
            </a:r>
            <a:r>
              <a:rPr lang="en-GB" sz="2400" dirty="0" err="1"/>
              <a:t>Levitas</a:t>
            </a:r>
            <a:r>
              <a:rPr lang="en-GB" sz="2400" dirty="0"/>
              <a:t>, 2012: 456</a:t>
            </a:r>
            <a:r>
              <a:rPr lang="en-GB" sz="2400" dirty="0" smtClean="0"/>
              <a:t>) – economic inequality downplayed</a:t>
            </a:r>
            <a:endParaRPr lang="en-GB" sz="2400" dirty="0"/>
          </a:p>
          <a:p>
            <a:r>
              <a:rPr lang="en-GB" sz="2400" dirty="0"/>
              <a:t>Discursive formation (caricature) of parents in poverty foregrounded – conflation of the poor and ‘problem’</a:t>
            </a:r>
          </a:p>
          <a:p>
            <a:endParaRPr lang="en-GB" sz="2400" dirty="0"/>
          </a:p>
        </p:txBody>
      </p:sp>
      <p:pic>
        <p:nvPicPr>
          <p:cNvPr id="7" name="Picture 73"/>
          <p:cNvPicPr>
            <a:picLocks noChangeAspect="1" noChangeArrowheads="1"/>
          </p:cNvPicPr>
          <p:nvPr/>
        </p:nvPicPr>
        <p:blipFill>
          <a:blip r:embed="rId3" cstate="print"/>
          <a:srcRect/>
          <a:stretch>
            <a:fillRect/>
          </a:stretch>
        </p:blipFill>
        <p:spPr bwMode="auto">
          <a:xfrm>
            <a:off x="0" y="0"/>
            <a:ext cx="2895600" cy="914400"/>
          </a:xfrm>
          <a:prstGeom prst="rect">
            <a:avLst/>
          </a:prstGeom>
          <a:noFill/>
          <a:ln w="9525">
            <a:noFill/>
            <a:miter lim="800000"/>
            <a:headEnd/>
            <a:tailEnd/>
          </a:ln>
        </p:spPr>
      </p:pic>
      <p:pic>
        <p:nvPicPr>
          <p:cNvPr id="8" name="Picture 2" descr="University of Worcest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
            <a:ext cx="2819400" cy="838199"/>
          </a:xfrm>
          <a:prstGeom prst="rect">
            <a:avLst/>
          </a:prstGeom>
          <a:solidFill>
            <a:schemeClr val="accent1"/>
          </a:solidFill>
        </p:spPr>
      </p:pic>
    </p:spTree>
    <p:extLst>
      <p:ext uri="{BB962C8B-B14F-4D97-AF65-F5344CB8AC3E}">
        <p14:creationId xmlns:p14="http://schemas.microsoft.com/office/powerpoint/2010/main" val="3058831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ECS open day 1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plate1">
  <a:themeElements>
    <a:clrScheme name="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ECS open day 12</Template>
  <TotalTime>276</TotalTime>
  <Words>1597</Words>
  <Application>Microsoft Office PowerPoint</Application>
  <PresentationFormat>On-screen Show (4:3)</PresentationFormat>
  <Paragraphs>160</Paragraphs>
  <Slides>33</Slides>
  <Notes>7</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33</vt:i4>
      </vt:variant>
    </vt:vector>
  </HeadingPairs>
  <TitlesOfParts>
    <vt:vector size="38" baseType="lpstr">
      <vt:lpstr>ECS open day 12</vt:lpstr>
      <vt:lpstr>Office Theme</vt:lpstr>
      <vt:lpstr>1_Office Theme</vt:lpstr>
      <vt:lpstr>template1</vt:lpstr>
      <vt:lpstr>Presentation</vt:lpstr>
      <vt:lpstr>‘Starting from Within’</vt:lpstr>
      <vt:lpstr>With Thanks to …</vt:lpstr>
      <vt:lpstr>Three Main Points</vt:lpstr>
      <vt:lpstr>Lets start with you….</vt:lpstr>
      <vt:lpstr>Lets start with US…..</vt:lpstr>
      <vt:lpstr>A painful message</vt:lpstr>
      <vt:lpstr>Research</vt:lpstr>
      <vt:lpstr>PowerPoint Presentation</vt:lpstr>
      <vt:lpstr>Background – Policy Context</vt:lpstr>
      <vt:lpstr>Pre-school services</vt:lpstr>
      <vt:lpstr>PowerPoint Presentation</vt:lpstr>
      <vt:lpstr>PowerPoint Presentation</vt:lpstr>
      <vt:lpstr>Latest Policy…or is it?</vt:lpstr>
      <vt:lpstr>However…….</vt:lpstr>
      <vt:lpstr>Research Methodology</vt:lpstr>
      <vt:lpstr>Majority View</vt:lpstr>
      <vt:lpstr>PowerPoint Presentation</vt:lpstr>
      <vt:lpstr>PowerPoint Presentation</vt:lpstr>
      <vt:lpstr>Minority View</vt:lpstr>
      <vt:lpstr>PowerPoint Presentation</vt:lpstr>
      <vt:lpstr>Summary</vt:lpstr>
      <vt:lpstr>So what are WE going to do?</vt:lpstr>
      <vt:lpstr>PowerPoint Presentation</vt:lpstr>
      <vt:lpstr>PowerPoint Presentation</vt:lpstr>
      <vt:lpstr>PowerPoint Presentation</vt:lpstr>
      <vt:lpstr>Lets start with you….</vt:lpstr>
      <vt:lpstr>PowerPoint Presentation</vt:lpstr>
      <vt:lpstr>PowerPoint Presentation</vt:lpstr>
      <vt:lpstr>A holistic approach to the setting in relation to: </vt:lpstr>
      <vt:lpstr>PowerPoint Presentation</vt:lpstr>
      <vt:lpstr>Thank you for listening</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‘Starting from Within’</dc:title>
  <dc:creator>Eunice Lumsden</dc:creator>
  <cp:lastModifiedBy>Windows User</cp:lastModifiedBy>
  <cp:revision>22</cp:revision>
  <dcterms:created xsi:type="dcterms:W3CDTF">2006-08-16T00:00:00Z</dcterms:created>
  <dcterms:modified xsi:type="dcterms:W3CDTF">2017-01-05T14:05:36Z</dcterms:modified>
</cp:coreProperties>
</file>