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9" r:id="rId3"/>
    <p:sldId id="257" r:id="rId4"/>
    <p:sldId id="258" r:id="rId5"/>
    <p:sldId id="266" r:id="rId6"/>
    <p:sldId id="259" r:id="rId7"/>
    <p:sldId id="260" r:id="rId8"/>
    <p:sldId id="261" r:id="rId9"/>
    <p:sldId id="267" r:id="rId10"/>
    <p:sldId id="262" r:id="rId11"/>
    <p:sldId id="264" r:id="rId12"/>
    <p:sldId id="268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6901" autoAdjust="0"/>
  </p:normalViewPr>
  <p:slideViewPr>
    <p:cSldViewPr showGuides="1">
      <p:cViewPr varScale="1">
        <p:scale>
          <a:sx n="51" d="100"/>
          <a:sy n="51" d="100"/>
        </p:scale>
        <p:origin x="152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00" d="100"/>
          <a:sy n="100" d="100"/>
        </p:scale>
        <p:origin x="-1747" y="-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"Traditional" Grade</c:v>
                </c:pt>
              </c:strCache>
            </c:strRef>
          </c:tx>
          <c:invertIfNegative val="0"/>
          <c:cat>
            <c:strRef>
              <c:f>Sheet1!$A$2:$A$10</c:f>
              <c:strCache>
                <c:ptCount val="9"/>
                <c:pt idx="0">
                  <c:v>A+</c:v>
                </c:pt>
                <c:pt idx="1">
                  <c:v>A</c:v>
                </c:pt>
                <c:pt idx="2">
                  <c:v>B+</c:v>
                </c:pt>
                <c:pt idx="3">
                  <c:v>B</c:v>
                </c:pt>
                <c:pt idx="4">
                  <c:v>B-</c:v>
                </c:pt>
                <c:pt idx="5">
                  <c:v>C+</c:v>
                </c:pt>
                <c:pt idx="6">
                  <c:v>C</c:v>
                </c:pt>
                <c:pt idx="7">
                  <c:v>C-</c:v>
                </c:pt>
                <c:pt idx="8">
                  <c:v>F+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10</c:v>
                </c:pt>
                <c:pt idx="3">
                  <c:v>5</c:v>
                </c:pt>
                <c:pt idx="4">
                  <c:v>2</c:v>
                </c:pt>
                <c:pt idx="5">
                  <c:v>4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588784"/>
        <c:axId val="304589176"/>
      </c:barChart>
      <c:catAx>
        <c:axId val="304588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4589176"/>
        <c:crosses val="autoZero"/>
        <c:auto val="1"/>
        <c:lblAlgn val="ctr"/>
        <c:lblOffset val="100"/>
        <c:noMultiLvlLbl val="0"/>
      </c:catAx>
      <c:valAx>
        <c:axId val="304589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45887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9.5172844248127497E-2"/>
          <c:y val="0.234259317585302"/>
          <c:w val="0.70003127734033199"/>
          <c:h val="0.67154345290172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Sheet1!$J$1</c:f>
              <c:strCache>
                <c:ptCount val="1"/>
                <c:pt idx="0">
                  <c:v>TBL Grade</c:v>
                </c:pt>
              </c:strCache>
            </c:strRef>
          </c:tx>
          <c:invertIfNegative val="0"/>
          <c:cat>
            <c:strRef>
              <c:f>Sheet1!$I$2:$I$11</c:f>
              <c:strCache>
                <c:ptCount val="10"/>
                <c:pt idx="0">
                  <c:v>A+</c:v>
                </c:pt>
                <c:pt idx="1">
                  <c:v>A</c:v>
                </c:pt>
                <c:pt idx="2">
                  <c:v>A-</c:v>
                </c:pt>
                <c:pt idx="3">
                  <c:v>B+</c:v>
                </c:pt>
                <c:pt idx="4">
                  <c:v>B</c:v>
                </c:pt>
                <c:pt idx="5">
                  <c:v>B-</c:v>
                </c:pt>
                <c:pt idx="6">
                  <c:v>C+</c:v>
                </c:pt>
                <c:pt idx="7">
                  <c:v>C</c:v>
                </c:pt>
                <c:pt idx="8">
                  <c:v>C-</c:v>
                </c:pt>
                <c:pt idx="9">
                  <c:v>F+</c:v>
                </c:pt>
              </c:strCache>
            </c:strRef>
          </c:cat>
          <c:val>
            <c:numRef>
              <c:f>Sheet1!$J$2:$J$11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10</c:v>
                </c:pt>
                <c:pt idx="3">
                  <c:v>11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589960"/>
        <c:axId val="304590352"/>
      </c:barChart>
      <c:catAx>
        <c:axId val="304589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4590352"/>
        <c:crosses val="autoZero"/>
        <c:auto val="1"/>
        <c:lblAlgn val="ctr"/>
        <c:lblOffset val="100"/>
        <c:noMultiLvlLbl val="0"/>
      </c:catAx>
      <c:valAx>
        <c:axId val="304590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4589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3487612828896"/>
          <c:y val="0.54172335958005202"/>
          <c:w val="0.246244798668459"/>
          <c:h val="0.4582766404199479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2E4A71-3022-42B0-B97B-81FB04615619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7DC1017-3680-447E-B9D2-6DCCF693C971}" type="pres">
      <dgm:prSet presAssocID="{1D2E4A71-3022-42B0-B97B-81FB0461561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77B783-998C-4007-B036-33D3D1862494}" type="presOf" srcId="{1D2E4A71-3022-42B0-B97B-81FB04615619}" destId="{37DC1017-3680-447E-B9D2-6DCCF693C971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B66DCC-51D3-44F4-9625-06EF03385BC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A4C46D9-742F-463E-B3C5-BE34C2228D2F}">
      <dgm:prSet/>
      <dgm:spPr/>
      <dgm:t>
        <a:bodyPr/>
        <a:lstStyle/>
        <a:p>
          <a:pPr rtl="0"/>
          <a:r>
            <a:rPr lang="en-US" b="1" dirty="0" smtClean="0"/>
            <a:t>12 Week Module</a:t>
          </a:r>
          <a:r>
            <a:rPr lang="en-US" dirty="0" smtClean="0"/>
            <a:t>. 1</a:t>
          </a:r>
          <a:r>
            <a:rPr lang="en-US" baseline="30000" dirty="0" smtClean="0"/>
            <a:t>st</a:t>
          </a:r>
          <a:r>
            <a:rPr lang="en-US" dirty="0" smtClean="0"/>
            <a:t> 6 weeks – didactic. 2</a:t>
          </a:r>
          <a:r>
            <a:rPr lang="en-US" baseline="30000" dirty="0" smtClean="0"/>
            <a:t>nd</a:t>
          </a:r>
          <a:r>
            <a:rPr lang="en-US" dirty="0" smtClean="0"/>
            <a:t> 6 weeks – TBL workshops</a:t>
          </a:r>
          <a:endParaRPr lang="en-US" dirty="0"/>
        </a:p>
      </dgm:t>
    </dgm:pt>
    <dgm:pt modelId="{F8EBB6B9-B67C-4442-8EA5-68AE31D0E8F5}" type="parTrans" cxnId="{29206782-ABB2-47E8-B59B-90102304627A}">
      <dgm:prSet/>
      <dgm:spPr/>
      <dgm:t>
        <a:bodyPr/>
        <a:lstStyle/>
        <a:p>
          <a:endParaRPr lang="en-US"/>
        </a:p>
      </dgm:t>
    </dgm:pt>
    <dgm:pt modelId="{E582F6BD-A0FA-4849-93F9-3831489ED931}" type="sibTrans" cxnId="{29206782-ABB2-47E8-B59B-90102304627A}">
      <dgm:prSet/>
      <dgm:spPr/>
      <dgm:t>
        <a:bodyPr/>
        <a:lstStyle/>
        <a:p>
          <a:endParaRPr lang="en-US"/>
        </a:p>
      </dgm:t>
    </dgm:pt>
    <dgm:pt modelId="{885FDABA-0810-4FEF-8FFC-188E70FF3C6A}">
      <dgm:prSet/>
      <dgm:spPr/>
      <dgm:t>
        <a:bodyPr/>
        <a:lstStyle/>
        <a:p>
          <a:pPr rtl="0"/>
          <a:r>
            <a:rPr lang="en-US" b="1" dirty="0" smtClean="0"/>
            <a:t>2 Equally weighted assessments</a:t>
          </a:r>
          <a:r>
            <a:rPr lang="en-US" dirty="0" smtClean="0"/>
            <a:t>. Taught material &amp; textbooks vs. TBL &amp; decision –making methodologies </a:t>
          </a:r>
          <a:endParaRPr lang="en-US" dirty="0"/>
        </a:p>
      </dgm:t>
    </dgm:pt>
    <dgm:pt modelId="{3AAF5A73-A650-493A-8A44-065BAE7288A1}" type="parTrans" cxnId="{45A93FC6-FD93-465F-BF2A-FAF1084B85E2}">
      <dgm:prSet/>
      <dgm:spPr/>
      <dgm:t>
        <a:bodyPr/>
        <a:lstStyle/>
        <a:p>
          <a:endParaRPr lang="en-US"/>
        </a:p>
      </dgm:t>
    </dgm:pt>
    <dgm:pt modelId="{9F257F58-6F41-443D-AED3-EA391A9988D1}" type="sibTrans" cxnId="{45A93FC6-FD93-465F-BF2A-FAF1084B85E2}">
      <dgm:prSet/>
      <dgm:spPr/>
      <dgm:t>
        <a:bodyPr/>
        <a:lstStyle/>
        <a:p>
          <a:endParaRPr lang="en-US"/>
        </a:p>
      </dgm:t>
    </dgm:pt>
    <dgm:pt modelId="{2EEEDC69-D365-4910-88C0-20C26878978F}">
      <dgm:prSet/>
      <dgm:spPr/>
      <dgm:t>
        <a:bodyPr/>
        <a:lstStyle/>
        <a:p>
          <a:pPr rtl="0"/>
          <a:r>
            <a:rPr lang="en-US" b="1" dirty="0" smtClean="0"/>
            <a:t>Measure: </a:t>
          </a:r>
        </a:p>
        <a:p>
          <a:pPr rtl="0"/>
          <a:r>
            <a:rPr lang="en-US" dirty="0" smtClean="0"/>
            <a:t>Attendance</a:t>
          </a:r>
        </a:p>
        <a:p>
          <a:pPr rtl="0"/>
          <a:r>
            <a:rPr lang="en-US" dirty="0" smtClean="0"/>
            <a:t>contribution</a:t>
          </a:r>
        </a:p>
        <a:p>
          <a:pPr rtl="0"/>
          <a:r>
            <a:rPr lang="en-US" dirty="0" smtClean="0"/>
            <a:t>participation</a:t>
          </a:r>
        </a:p>
        <a:p>
          <a:pPr rtl="0"/>
          <a:r>
            <a:rPr lang="en-US" dirty="0" smtClean="0"/>
            <a:t>Satisfaction</a:t>
          </a:r>
        </a:p>
        <a:p>
          <a:pPr rtl="0"/>
          <a:r>
            <a:rPr lang="en-US" dirty="0" smtClean="0"/>
            <a:t>Performance</a:t>
          </a:r>
        </a:p>
        <a:p>
          <a:pPr rtl="0"/>
          <a:r>
            <a:rPr lang="en-US" dirty="0" smtClean="0"/>
            <a:t>  retention  </a:t>
          </a:r>
          <a:endParaRPr lang="en-US" dirty="0"/>
        </a:p>
      </dgm:t>
    </dgm:pt>
    <dgm:pt modelId="{6BCA4C52-4A08-4D25-9E21-CF24D311DF43}" type="parTrans" cxnId="{F8055DC5-B559-4DB8-95A8-23B8CCE7BD5C}">
      <dgm:prSet/>
      <dgm:spPr/>
      <dgm:t>
        <a:bodyPr/>
        <a:lstStyle/>
        <a:p>
          <a:endParaRPr lang="en-US"/>
        </a:p>
      </dgm:t>
    </dgm:pt>
    <dgm:pt modelId="{78D821DB-D695-43AC-8318-B3286C6F6EBF}" type="sibTrans" cxnId="{F8055DC5-B559-4DB8-95A8-23B8CCE7BD5C}">
      <dgm:prSet/>
      <dgm:spPr/>
      <dgm:t>
        <a:bodyPr/>
        <a:lstStyle/>
        <a:p>
          <a:endParaRPr lang="en-US"/>
        </a:p>
      </dgm:t>
    </dgm:pt>
    <dgm:pt modelId="{361C98BD-3F7A-47C7-AA33-25587539437A}" type="pres">
      <dgm:prSet presAssocID="{8FB66DCC-51D3-44F4-9625-06EF03385BC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8A84E7F-001A-4C8B-9ACF-7DAFCC3F1936}" type="pres">
      <dgm:prSet presAssocID="{2A4C46D9-742F-463E-B3C5-BE34C2228D2F}" presName="composite" presStyleCnt="0"/>
      <dgm:spPr/>
    </dgm:pt>
    <dgm:pt modelId="{A661B61F-F9A4-4016-BC6A-C269ACC4AB11}" type="pres">
      <dgm:prSet presAssocID="{2A4C46D9-742F-463E-B3C5-BE34C2228D2F}" presName="LShape" presStyleLbl="alignNode1" presStyleIdx="0" presStyleCnt="5"/>
      <dgm:spPr/>
    </dgm:pt>
    <dgm:pt modelId="{25FFD674-1A31-4028-8AA1-D411CD7E3F75}" type="pres">
      <dgm:prSet presAssocID="{2A4C46D9-742F-463E-B3C5-BE34C2228D2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CC60A-4BC7-43DC-88C9-3E287B1EE487}" type="pres">
      <dgm:prSet presAssocID="{2A4C46D9-742F-463E-B3C5-BE34C2228D2F}" presName="Triangle" presStyleLbl="alignNode1" presStyleIdx="1" presStyleCnt="5"/>
      <dgm:spPr/>
    </dgm:pt>
    <dgm:pt modelId="{3D6A9449-28F8-405B-A9F4-E108D104C83C}" type="pres">
      <dgm:prSet presAssocID="{E582F6BD-A0FA-4849-93F9-3831489ED931}" presName="sibTrans" presStyleCnt="0"/>
      <dgm:spPr/>
    </dgm:pt>
    <dgm:pt modelId="{993A1664-E74F-407E-92EC-A0F9534C1D42}" type="pres">
      <dgm:prSet presAssocID="{E582F6BD-A0FA-4849-93F9-3831489ED931}" presName="space" presStyleCnt="0"/>
      <dgm:spPr/>
    </dgm:pt>
    <dgm:pt modelId="{904D122A-75B5-4078-9A9F-0D285991AA45}" type="pres">
      <dgm:prSet presAssocID="{885FDABA-0810-4FEF-8FFC-188E70FF3C6A}" presName="composite" presStyleCnt="0"/>
      <dgm:spPr/>
    </dgm:pt>
    <dgm:pt modelId="{49430E96-A880-4AF1-8199-0039DB0A40BF}" type="pres">
      <dgm:prSet presAssocID="{885FDABA-0810-4FEF-8FFC-188E70FF3C6A}" presName="LShape" presStyleLbl="alignNode1" presStyleIdx="2" presStyleCnt="5"/>
      <dgm:spPr/>
    </dgm:pt>
    <dgm:pt modelId="{BD900B4F-046F-474C-94ED-6CDAA6354009}" type="pres">
      <dgm:prSet presAssocID="{885FDABA-0810-4FEF-8FFC-188E70FF3C6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AEECCB-7485-44E7-BE2D-71C16C77358A}" type="pres">
      <dgm:prSet presAssocID="{885FDABA-0810-4FEF-8FFC-188E70FF3C6A}" presName="Triangle" presStyleLbl="alignNode1" presStyleIdx="3" presStyleCnt="5"/>
      <dgm:spPr/>
    </dgm:pt>
    <dgm:pt modelId="{0091B20B-C4E4-4E44-B933-BFC36245A6F9}" type="pres">
      <dgm:prSet presAssocID="{9F257F58-6F41-443D-AED3-EA391A9988D1}" presName="sibTrans" presStyleCnt="0"/>
      <dgm:spPr/>
    </dgm:pt>
    <dgm:pt modelId="{D9345555-1201-4606-8097-29A9FC71736C}" type="pres">
      <dgm:prSet presAssocID="{9F257F58-6F41-443D-AED3-EA391A9988D1}" presName="space" presStyleCnt="0"/>
      <dgm:spPr/>
    </dgm:pt>
    <dgm:pt modelId="{F812DFC9-E4B9-4078-9E07-1F7B5B29407E}" type="pres">
      <dgm:prSet presAssocID="{2EEEDC69-D365-4910-88C0-20C26878978F}" presName="composite" presStyleCnt="0"/>
      <dgm:spPr/>
    </dgm:pt>
    <dgm:pt modelId="{38E7FA18-967A-4323-8C8A-C76A8B22A814}" type="pres">
      <dgm:prSet presAssocID="{2EEEDC69-D365-4910-88C0-20C26878978F}" presName="LShape" presStyleLbl="alignNode1" presStyleIdx="4" presStyleCnt="5"/>
      <dgm:spPr/>
    </dgm:pt>
    <dgm:pt modelId="{BD0A4A39-A66A-4555-87D5-C68B4811A311}" type="pres">
      <dgm:prSet presAssocID="{2EEEDC69-D365-4910-88C0-20C26878978F}" presName="ParentText" presStyleLbl="revTx" presStyleIdx="2" presStyleCnt="3" custScaleY="1056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D58911-BADC-4188-A16D-879513C8E623}" type="presOf" srcId="{2A4C46D9-742F-463E-B3C5-BE34C2228D2F}" destId="{25FFD674-1A31-4028-8AA1-D411CD7E3F75}" srcOrd="0" destOrd="0" presId="urn:microsoft.com/office/officeart/2009/3/layout/StepUpProcess"/>
    <dgm:cxn modelId="{0338D20E-4871-47AA-8FB9-9CE13E419060}" type="presOf" srcId="{2EEEDC69-D365-4910-88C0-20C26878978F}" destId="{BD0A4A39-A66A-4555-87D5-C68B4811A311}" srcOrd="0" destOrd="0" presId="urn:microsoft.com/office/officeart/2009/3/layout/StepUpProcess"/>
    <dgm:cxn modelId="{45A93FC6-FD93-465F-BF2A-FAF1084B85E2}" srcId="{8FB66DCC-51D3-44F4-9625-06EF03385BC8}" destId="{885FDABA-0810-4FEF-8FFC-188E70FF3C6A}" srcOrd="1" destOrd="0" parTransId="{3AAF5A73-A650-493A-8A44-065BAE7288A1}" sibTransId="{9F257F58-6F41-443D-AED3-EA391A9988D1}"/>
    <dgm:cxn modelId="{F8055DC5-B559-4DB8-95A8-23B8CCE7BD5C}" srcId="{8FB66DCC-51D3-44F4-9625-06EF03385BC8}" destId="{2EEEDC69-D365-4910-88C0-20C26878978F}" srcOrd="2" destOrd="0" parTransId="{6BCA4C52-4A08-4D25-9E21-CF24D311DF43}" sibTransId="{78D821DB-D695-43AC-8318-B3286C6F6EBF}"/>
    <dgm:cxn modelId="{29206782-ABB2-47E8-B59B-90102304627A}" srcId="{8FB66DCC-51D3-44F4-9625-06EF03385BC8}" destId="{2A4C46D9-742F-463E-B3C5-BE34C2228D2F}" srcOrd="0" destOrd="0" parTransId="{F8EBB6B9-B67C-4442-8EA5-68AE31D0E8F5}" sibTransId="{E582F6BD-A0FA-4849-93F9-3831489ED931}"/>
    <dgm:cxn modelId="{4BA73520-16B4-49C7-A2CC-6563A3939EE5}" type="presOf" srcId="{885FDABA-0810-4FEF-8FFC-188E70FF3C6A}" destId="{BD900B4F-046F-474C-94ED-6CDAA6354009}" srcOrd="0" destOrd="0" presId="urn:microsoft.com/office/officeart/2009/3/layout/StepUpProcess"/>
    <dgm:cxn modelId="{DB98F276-A3B2-4301-BA82-BE97198A69A7}" type="presOf" srcId="{8FB66DCC-51D3-44F4-9625-06EF03385BC8}" destId="{361C98BD-3F7A-47C7-AA33-25587539437A}" srcOrd="0" destOrd="0" presId="urn:microsoft.com/office/officeart/2009/3/layout/StepUpProcess"/>
    <dgm:cxn modelId="{B4071797-6EF1-45F3-B00C-7B33E22DE08A}" type="presParOf" srcId="{361C98BD-3F7A-47C7-AA33-25587539437A}" destId="{C8A84E7F-001A-4C8B-9ACF-7DAFCC3F1936}" srcOrd="0" destOrd="0" presId="urn:microsoft.com/office/officeart/2009/3/layout/StepUpProcess"/>
    <dgm:cxn modelId="{2651BAEF-31C9-477D-A1E7-7E0BCFBF524A}" type="presParOf" srcId="{C8A84E7F-001A-4C8B-9ACF-7DAFCC3F1936}" destId="{A661B61F-F9A4-4016-BC6A-C269ACC4AB11}" srcOrd="0" destOrd="0" presId="urn:microsoft.com/office/officeart/2009/3/layout/StepUpProcess"/>
    <dgm:cxn modelId="{FB2B8AD8-F341-4DA8-9584-08282551960C}" type="presParOf" srcId="{C8A84E7F-001A-4C8B-9ACF-7DAFCC3F1936}" destId="{25FFD674-1A31-4028-8AA1-D411CD7E3F75}" srcOrd="1" destOrd="0" presId="urn:microsoft.com/office/officeart/2009/3/layout/StepUpProcess"/>
    <dgm:cxn modelId="{370D4B1D-8061-427B-8527-2F6905126C30}" type="presParOf" srcId="{C8A84E7F-001A-4C8B-9ACF-7DAFCC3F1936}" destId="{B07CC60A-4BC7-43DC-88C9-3E287B1EE487}" srcOrd="2" destOrd="0" presId="urn:microsoft.com/office/officeart/2009/3/layout/StepUpProcess"/>
    <dgm:cxn modelId="{8EED1C18-259E-4FC1-954B-13D8F6FF1163}" type="presParOf" srcId="{361C98BD-3F7A-47C7-AA33-25587539437A}" destId="{3D6A9449-28F8-405B-A9F4-E108D104C83C}" srcOrd="1" destOrd="0" presId="urn:microsoft.com/office/officeart/2009/3/layout/StepUpProcess"/>
    <dgm:cxn modelId="{22C81351-D93A-4EAA-9690-A90400B6A36D}" type="presParOf" srcId="{3D6A9449-28F8-405B-A9F4-E108D104C83C}" destId="{993A1664-E74F-407E-92EC-A0F9534C1D42}" srcOrd="0" destOrd="0" presId="urn:microsoft.com/office/officeart/2009/3/layout/StepUpProcess"/>
    <dgm:cxn modelId="{68A1BC43-DF63-4BB7-BE0B-72D08EE4F698}" type="presParOf" srcId="{361C98BD-3F7A-47C7-AA33-25587539437A}" destId="{904D122A-75B5-4078-9A9F-0D285991AA45}" srcOrd="2" destOrd="0" presId="urn:microsoft.com/office/officeart/2009/3/layout/StepUpProcess"/>
    <dgm:cxn modelId="{DC1EFB94-D5CF-49E3-BD52-A8A6B783992D}" type="presParOf" srcId="{904D122A-75B5-4078-9A9F-0D285991AA45}" destId="{49430E96-A880-4AF1-8199-0039DB0A40BF}" srcOrd="0" destOrd="0" presId="urn:microsoft.com/office/officeart/2009/3/layout/StepUpProcess"/>
    <dgm:cxn modelId="{13A84D59-2076-49D2-AF6D-2A5518814191}" type="presParOf" srcId="{904D122A-75B5-4078-9A9F-0D285991AA45}" destId="{BD900B4F-046F-474C-94ED-6CDAA6354009}" srcOrd="1" destOrd="0" presId="urn:microsoft.com/office/officeart/2009/3/layout/StepUpProcess"/>
    <dgm:cxn modelId="{2E76DA7A-FC59-4A1B-85B7-708AE71865E4}" type="presParOf" srcId="{904D122A-75B5-4078-9A9F-0D285991AA45}" destId="{19AEECCB-7485-44E7-BE2D-71C16C77358A}" srcOrd="2" destOrd="0" presId="urn:microsoft.com/office/officeart/2009/3/layout/StepUpProcess"/>
    <dgm:cxn modelId="{9B92C596-6BDE-4F93-90ED-342BCDA152BD}" type="presParOf" srcId="{361C98BD-3F7A-47C7-AA33-25587539437A}" destId="{0091B20B-C4E4-4E44-B933-BFC36245A6F9}" srcOrd="3" destOrd="0" presId="urn:microsoft.com/office/officeart/2009/3/layout/StepUpProcess"/>
    <dgm:cxn modelId="{DFDABB3E-E87A-448E-9542-8E0D85D51543}" type="presParOf" srcId="{0091B20B-C4E4-4E44-B933-BFC36245A6F9}" destId="{D9345555-1201-4606-8097-29A9FC71736C}" srcOrd="0" destOrd="0" presId="urn:microsoft.com/office/officeart/2009/3/layout/StepUpProcess"/>
    <dgm:cxn modelId="{BD8E335B-B0AE-4482-9147-1BFE504964F6}" type="presParOf" srcId="{361C98BD-3F7A-47C7-AA33-25587539437A}" destId="{F812DFC9-E4B9-4078-9E07-1F7B5B29407E}" srcOrd="4" destOrd="0" presId="urn:microsoft.com/office/officeart/2009/3/layout/StepUpProcess"/>
    <dgm:cxn modelId="{5B9DE911-29E4-4C07-B638-8410896F366C}" type="presParOf" srcId="{F812DFC9-E4B9-4078-9E07-1F7B5B29407E}" destId="{38E7FA18-967A-4323-8C8A-C76A8B22A814}" srcOrd="0" destOrd="0" presId="urn:microsoft.com/office/officeart/2009/3/layout/StepUpProcess"/>
    <dgm:cxn modelId="{300D55D8-8622-4A77-950F-4690AB481955}" type="presParOf" srcId="{F812DFC9-E4B9-4078-9E07-1F7B5B29407E}" destId="{BD0A4A39-A66A-4555-87D5-C68B4811A31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902F-03B8-4CB6-B37E-9919CB02FA5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25BF4-5141-4634-9CA1-905983B612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941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7A8F7-243F-4B8F-9979-EC4B513B74D1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623E2-143C-47CF-ACFE-2D7CFB3760A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6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Bef>
        <a:spcPts val="1200"/>
      </a:spcBef>
      <a:buFont typeface="Arial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Afternoon and thank you for viewing the virtual presentation about the  Team-Based learning research project at the University of Northampton, England. In this project, my colleague, Helena Beeson, and I examined how a change in approach could improve results, engagement and experience of international students.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45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54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27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27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5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45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891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051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09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64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62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6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68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1952"/>
            <a:ext cx="4038600" cy="4270248"/>
          </a:xfrm>
        </p:spPr>
        <p:txBody>
          <a:bodyPr anchor="ctr" anchorCtr="0">
            <a:normAutofit/>
          </a:bodyPr>
          <a:lstStyle>
            <a:lvl1pPr marL="114300" indent="0" algn="ctr">
              <a:buFontTx/>
              <a:buNone/>
              <a:defRPr sz="3400">
                <a:solidFill>
                  <a:schemeClr val="tx1"/>
                </a:solidFill>
              </a:defRPr>
            </a:lvl1pPr>
            <a:lvl2pPr marL="411480" indent="0">
              <a:buFontTx/>
              <a:buNone/>
              <a:defRPr sz="3600">
                <a:solidFill>
                  <a:schemeClr val="tx1"/>
                </a:solidFill>
              </a:defRPr>
            </a:lvl2pPr>
            <a:lvl3pPr marL="777240" indent="0">
              <a:buFontTx/>
              <a:buNone/>
              <a:defRPr sz="3600">
                <a:solidFill>
                  <a:schemeClr val="tx1"/>
                </a:solidFill>
              </a:defRPr>
            </a:lvl3pPr>
            <a:lvl4pPr marL="1051560" indent="0">
              <a:buFontTx/>
              <a:buNone/>
              <a:defRPr sz="3600">
                <a:solidFill>
                  <a:schemeClr val="tx1"/>
                </a:solidFill>
              </a:defRPr>
            </a:lvl4pPr>
            <a:lvl5pPr marL="1325880" indent="0">
              <a:buFontTx/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7620000" cy="381000"/>
          </a:xfrm>
        </p:spPr>
        <p:txBody>
          <a:bodyPr>
            <a:noAutofit/>
          </a:bodyPr>
          <a:lstStyle>
            <a:lvl1pPr marL="741363" indent="-1588">
              <a:spcBef>
                <a:spcPts val="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11480" indent="0">
              <a:buFontTx/>
              <a:buNone/>
              <a:defRPr sz="2000" b="1"/>
            </a:lvl2pPr>
            <a:lvl3pPr marL="777240" indent="0">
              <a:buFontTx/>
              <a:buNone/>
              <a:defRPr sz="2000" b="1"/>
            </a:lvl3pPr>
            <a:lvl4pPr marL="1051560" indent="0">
              <a:buFontTx/>
              <a:buNone/>
              <a:defRPr sz="2000" b="1"/>
            </a:lvl4pPr>
            <a:lvl5pPr marL="1325880" indent="0">
              <a:buFontTx/>
              <a:buNone/>
              <a:defRPr sz="20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 rot="600000">
            <a:off x="4807311" y="2004284"/>
            <a:ext cx="3114715" cy="421314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>
              <a:defRPr baseline="0"/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8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543800" cy="990727"/>
          </a:xfrm>
        </p:spPr>
        <p:txBody>
          <a:bodyPr bIns="0"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61760" cy="7620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85801" y="2133600"/>
            <a:ext cx="7543800" cy="990600"/>
          </a:xfrm>
        </p:spPr>
        <p:txBody>
          <a:bodyPr tIns="0">
            <a:noAutofit/>
          </a:bodyPr>
          <a:lstStyle>
            <a:lvl1pPr marL="0" indent="0" algn="l">
              <a:buNone/>
              <a:defRPr sz="3600" spc="-100" baseline="0">
                <a:solidFill>
                  <a:schemeClr val="tx2"/>
                </a:solidFill>
                <a:latin typeface="+mj-lt"/>
              </a:defRPr>
            </a:lvl1pPr>
            <a:lvl2pPr marL="41148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325880" indent="0">
              <a:buNone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371600" y="5715000"/>
            <a:ext cx="6477000" cy="76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8E8D8C"/>
                </a:solidFill>
              </a:defRPr>
            </a:lvl1pPr>
            <a:lvl2pPr marL="411480" indent="0">
              <a:buNone/>
              <a:defRPr>
                <a:solidFill>
                  <a:srgbClr val="8E8D8C"/>
                </a:solidFill>
              </a:defRPr>
            </a:lvl2pPr>
            <a:lvl3pPr marL="777240" indent="0">
              <a:buNone/>
              <a:defRPr>
                <a:solidFill>
                  <a:srgbClr val="8E8D8C"/>
                </a:solidFill>
              </a:defRPr>
            </a:lvl3pPr>
            <a:lvl4pPr marL="1051560" indent="0">
              <a:buNone/>
              <a:defRPr>
                <a:solidFill>
                  <a:srgbClr val="8E8D8C"/>
                </a:solidFill>
              </a:defRPr>
            </a:lvl4pPr>
            <a:lvl5pPr marL="1325880" indent="0">
              <a:buNone/>
              <a:defRPr>
                <a:solidFill>
                  <a:srgbClr val="8E8D8C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311525" y="4721225"/>
            <a:ext cx="2530475" cy="8763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sz="1600" baseline="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>
              <a:spcBef>
                <a:spcPts val="0"/>
              </a:spcBef>
            </a:pPr>
            <a:r>
              <a:rPr lang="en-US" dirty="0" smtClean="0"/>
              <a:t>Insert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56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00" y="1600200"/>
            <a:ext cx="5257800" cy="4800600"/>
          </a:xfrm>
        </p:spPr>
        <p:txBody>
          <a:bodyPr/>
          <a:lstStyle>
            <a:lvl1pPr algn="ctr">
              <a:lnSpc>
                <a:spcPct val="170000"/>
              </a:lnSpc>
              <a:spcBef>
                <a:spcPts val="1200"/>
              </a:spcBef>
              <a:defRPr/>
            </a:lvl1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18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680"/>
          </a:xfrm>
        </p:spPr>
        <p:txBody>
          <a:bodyPr>
            <a:no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4495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7620000" cy="381000"/>
          </a:xfrm>
        </p:spPr>
        <p:txBody>
          <a:bodyPr>
            <a:noAutofit/>
          </a:bodyPr>
          <a:lstStyle>
            <a:lvl1pPr marL="740664" indent="0">
              <a:spcBef>
                <a:spcPts val="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11480" indent="0">
              <a:buFontTx/>
              <a:buNone/>
              <a:defRPr sz="2000" b="1">
                <a:solidFill>
                  <a:schemeClr val="tx2"/>
                </a:solidFill>
              </a:defRPr>
            </a:lvl2pPr>
            <a:lvl3pPr marL="777240" indent="0">
              <a:buFontTx/>
              <a:buNone/>
              <a:defRPr sz="2000" b="1">
                <a:solidFill>
                  <a:schemeClr val="tx2"/>
                </a:solidFill>
              </a:defRPr>
            </a:lvl3pPr>
            <a:lvl4pPr marL="1051560" indent="0">
              <a:buFontTx/>
              <a:buNone/>
              <a:defRPr sz="2000" b="1">
                <a:solidFill>
                  <a:schemeClr val="tx2"/>
                </a:solidFill>
              </a:defRPr>
            </a:lvl4pPr>
            <a:lvl5pPr marL="1325880" indent="0">
              <a:buFontTx/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35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8B4FEF1-1C18-40D8-8A9A-AA7FFF43FE2E}" type="datetimeFigureOut">
              <a:rPr lang="en-US" smtClean="0"/>
              <a:t>8/24/2016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6" r:id="rId4"/>
    <p:sldLayoutId id="2147483675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4" r:id="rId13"/>
    <p:sldLayoutId id="2147483670" r:id="rId14"/>
    <p:sldLayoutId id="214748367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1588" indent="0" algn="l" defTabSz="914400" rtl="0" eaLnBrk="1" latinLnBrk="0" hangingPunct="1">
        <a:spcBef>
          <a:spcPts val="1200"/>
        </a:spcBef>
        <a:buClr>
          <a:schemeClr val="accent1"/>
        </a:buClr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182563" algn="l" defTabSz="914400" rtl="0" eaLnBrk="1" latinLnBrk="0" hangingPunct="1">
        <a:spcBef>
          <a:spcPts val="12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22300" indent="-182563" algn="l" defTabSz="914400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93750" indent="-182563" algn="l" defTabSz="914400" rtl="0" eaLnBrk="1" latinLnBrk="0" hangingPunct="1">
        <a:spcBef>
          <a:spcPts val="6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92188" indent="-182563" algn="l" defTabSz="914400" rtl="0" eaLnBrk="1" latinLnBrk="0" hangingPunct="1">
        <a:spcBef>
          <a:spcPts val="6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73163" indent="-182563" algn="l" defTabSz="914400" rtl="0" eaLnBrk="1" latinLnBrk="0" hangingPunct="1">
        <a:spcBef>
          <a:spcPts val="6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54138" indent="-1825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638" indent="-182563" algn="l" defTabSz="914400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7675" indent="-182563" algn="l" defTabSz="914400" rtl="0" eaLnBrk="1" latinLnBrk="0" hangingPunct="1">
        <a:spcBef>
          <a:spcPts val="600"/>
        </a:spcBef>
        <a:buClr>
          <a:schemeClr val="accent3"/>
        </a:buClr>
        <a:buFont typeface="Arial" pitchFamily="34" charset="0"/>
        <a:buChar char="•"/>
        <a:tabLst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1.xml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914400"/>
            <a:ext cx="7162800" cy="2362200"/>
          </a:xfrm>
        </p:spPr>
        <p:txBody>
          <a:bodyPr/>
          <a:lstStyle/>
          <a:p>
            <a:r>
              <a:rPr lang="en-GB" sz="3200" i="1" dirty="0"/>
              <a:t>Team-Based </a:t>
            </a:r>
            <a:r>
              <a:rPr lang="en-GB" sz="3200" i="1" dirty="0" smtClean="0"/>
              <a:t>Learning (TBL): </a:t>
            </a:r>
            <a:r>
              <a:rPr lang="en-GB" sz="3200" i="1" dirty="0"/>
              <a:t>Improving results, engagement and experience </a:t>
            </a:r>
            <a:r>
              <a:rPr lang="en-GB" sz="3200" i="1" dirty="0" smtClean="0"/>
              <a:t>for international students.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James Blackmore-Wright &amp; Helena Beeson</a:t>
            </a:r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30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000">
        <p:fade/>
      </p:transition>
    </mc:Choice>
    <mc:Fallback xmlns="">
      <p:transition spd="med" advTm="8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Four Essential Elements of TBL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1" dirty="0" smtClean="0"/>
              <a:t>Teams </a:t>
            </a:r>
            <a:r>
              <a:rPr lang="en-US" dirty="0" smtClean="0"/>
              <a:t>– Teams must be properly formed and managed</a:t>
            </a:r>
          </a:p>
          <a:p>
            <a:pPr lvl="1"/>
            <a:r>
              <a:rPr lang="en-US" b="1" dirty="0" smtClean="0"/>
              <a:t>Accountability</a:t>
            </a:r>
            <a:r>
              <a:rPr lang="en-US" dirty="0" smtClean="0"/>
              <a:t> – Students must be accountable for the quality of their individual and group work</a:t>
            </a:r>
          </a:p>
          <a:p>
            <a:pPr lvl="1"/>
            <a:r>
              <a:rPr lang="en-US" b="1" dirty="0" smtClean="0"/>
              <a:t>Feedback</a:t>
            </a:r>
            <a:r>
              <a:rPr lang="en-US" dirty="0" smtClean="0"/>
              <a:t> – Students must receive frequent and timely feedback</a:t>
            </a:r>
          </a:p>
          <a:p>
            <a:pPr lvl="1"/>
            <a:r>
              <a:rPr lang="en-US" b="1" dirty="0" smtClean="0"/>
              <a:t>Assignment design </a:t>
            </a:r>
            <a:r>
              <a:rPr lang="en-US" dirty="0" smtClean="0"/>
              <a:t>– Assignments must promote both leaning and team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7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000">
        <p:fade/>
      </p:transition>
    </mc:Choice>
    <mc:Fallback xmlns="">
      <p:transition spd="med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Performance Comparison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417400"/>
              </p:ext>
            </p:extLst>
          </p:nvPr>
        </p:nvGraphicFramePr>
        <p:xfrm>
          <a:off x="11904" y="2286000"/>
          <a:ext cx="4560095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04221"/>
              </p:ext>
            </p:extLst>
          </p:nvPr>
        </p:nvGraphicFramePr>
        <p:xfrm>
          <a:off x="4343400" y="2286000"/>
          <a:ext cx="3657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5200" y="30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4000">
        <p14:reveal/>
      </p:transition>
    </mc:Choice>
    <mc:Fallback xmlns="">
      <p:transition spd="slow" advTm="7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488" indent="-342900">
              <a:buFont typeface="Arial"/>
              <a:buChar char="•"/>
            </a:pPr>
            <a:r>
              <a:rPr lang="en-US" dirty="0" smtClean="0"/>
              <a:t>The “Middle” saw a noticeable performance increase</a:t>
            </a:r>
          </a:p>
          <a:p>
            <a:pPr marL="344488" indent="-342900">
              <a:buFont typeface="Arial"/>
              <a:buChar char="•"/>
            </a:pPr>
            <a:r>
              <a:rPr lang="en-US" dirty="0" smtClean="0"/>
              <a:t>Top performers unaffected, although satisfaction levels 10 points higher</a:t>
            </a:r>
          </a:p>
          <a:p>
            <a:pPr marL="344488" indent="-342900">
              <a:buFont typeface="Arial"/>
              <a:buChar char="•"/>
            </a:pPr>
            <a:r>
              <a:rPr lang="en-US" dirty="0" smtClean="0"/>
              <a:t>Attendance increased by 15%</a:t>
            </a:r>
          </a:p>
          <a:p>
            <a:pPr marL="344488" indent="-342900">
              <a:buFont typeface="Arial"/>
              <a:buChar char="•"/>
            </a:pPr>
            <a:r>
              <a:rPr lang="en-US" dirty="0" smtClean="0"/>
              <a:t>Engagement increased by 30% (Based on participation in tasks, preparation and session contribution).</a:t>
            </a:r>
          </a:p>
          <a:p>
            <a:pPr marL="344488" indent="-342900">
              <a:buFont typeface="Arial"/>
              <a:buChar char="•"/>
            </a:pPr>
            <a:r>
              <a:rPr lang="en-US" dirty="0" smtClean="0"/>
              <a:t>Tracking 0 withdrawals at this point</a:t>
            </a:r>
          </a:p>
          <a:p>
            <a:pPr marL="344488" indent="-342900">
              <a:buFont typeface="Arial"/>
              <a:buChar char="•"/>
            </a:pP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22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4000">
        <p14:reveal/>
      </p:transition>
    </mc:Choice>
    <mc:Fallback xmlns="">
      <p:transition spd="slow" advTm="7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James Blackmore-Wright</a:t>
            </a:r>
          </a:p>
          <a:p>
            <a:r>
              <a:rPr lang="en-US" dirty="0" smtClean="0"/>
              <a:t>The University of Northampton</a:t>
            </a:r>
          </a:p>
          <a:p>
            <a:pPr marL="227013"/>
            <a:r>
              <a:rPr lang="en-US" dirty="0" err="1" smtClean="0"/>
              <a:t>www.northampton.ac.uk</a:t>
            </a:r>
            <a:endParaRPr lang="en-US" dirty="0" smtClean="0"/>
          </a:p>
          <a:p>
            <a:pPr marL="227013"/>
            <a:r>
              <a:rPr lang="en-US" dirty="0" err="1" smtClean="0"/>
              <a:t>James.blackmore-wright@northampton.ac.uk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000">
        <p:split orient="vert"/>
      </p:transition>
    </mc:Choice>
    <mc:Fallback xmlns="">
      <p:transition spd="slow" advTm="5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1657534"/>
            <a:ext cx="5372100" cy="43616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consider TBL here? </a:t>
            </a:r>
            <a:endParaRPr lang="en-US" dirty="0"/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6600" y="304800"/>
            <a:ext cx="812800" cy="812800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0400" y="198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1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000">
        <p:fade/>
      </p:transition>
    </mc:Choice>
    <mc:Fallback xmlns="">
      <p:transition spd="med" advTm="8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7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weight of expectation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29" y="1295400"/>
            <a:ext cx="7754044" cy="5171948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391600"/>
              </p:ext>
            </p:extLst>
          </p:nvPr>
        </p:nvGraphicFramePr>
        <p:xfrm>
          <a:off x="685800" y="1600200"/>
          <a:ext cx="73914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1371600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" y="1371600"/>
            <a:ext cx="1219200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" y="4191000"/>
            <a:ext cx="1219200" cy="1219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4191000"/>
            <a:ext cx="1219200" cy="1219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5800" y="2743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436,585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Students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2819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Critical Chinese Market – 20%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" y="5562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Visas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4600" y="5638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Competition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91400" y="22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65000">
        <p14:pan dir="u"/>
      </p:transition>
    </mc:Choice>
    <mc:Fallback xmlns="">
      <p:transition spd="slow" advTm="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0368CC83-29F0-7FE2-6C8A-F8BFC0D301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Graphic spid="4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Doing more with less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4488" indent="-342900">
              <a:buFont typeface="Arial"/>
              <a:buChar char="•"/>
            </a:pPr>
            <a:r>
              <a:rPr lang="en-US" b="1" dirty="0" smtClean="0"/>
              <a:t>More students</a:t>
            </a:r>
          </a:p>
          <a:p>
            <a:pPr marL="628650" lvl="1" indent="-342900">
              <a:buFont typeface="Arial"/>
              <a:buChar char="•"/>
            </a:pPr>
            <a:r>
              <a:rPr lang="en-US" dirty="0" smtClean="0"/>
              <a:t>Can we do more with less resources?</a:t>
            </a:r>
          </a:p>
          <a:p>
            <a:pPr marL="344488" indent="-342900">
              <a:buFont typeface="Arial"/>
              <a:buChar char="•"/>
            </a:pPr>
            <a:r>
              <a:rPr lang="en-US" b="1" dirty="0" smtClean="0"/>
              <a:t>More Stress</a:t>
            </a:r>
          </a:p>
          <a:p>
            <a:pPr marL="628650" lvl="1" indent="-342900">
              <a:buFont typeface="Arial"/>
              <a:buChar char="•"/>
            </a:pPr>
            <a:r>
              <a:rPr lang="en-US" dirty="0" smtClean="0"/>
              <a:t>We must give the students more to keep them engaged</a:t>
            </a:r>
          </a:p>
          <a:p>
            <a:pPr marL="344488" indent="-342900">
              <a:buFont typeface="Arial"/>
              <a:buChar char="•"/>
            </a:pPr>
            <a:r>
              <a:rPr lang="en-US" b="1" dirty="0" smtClean="0"/>
              <a:t>More Equals “Better”</a:t>
            </a:r>
          </a:p>
          <a:p>
            <a:pPr marL="628650" lvl="1" indent="-342900">
              <a:buFont typeface="Arial"/>
              <a:buChar char="•"/>
            </a:pPr>
            <a:r>
              <a:rPr lang="en-US" dirty="0" smtClean="0"/>
              <a:t>More acting, less thinking</a:t>
            </a:r>
          </a:p>
          <a:p>
            <a:pPr marL="344488" indent="-342900">
              <a:buFont typeface="Arial"/>
              <a:buChar char="•"/>
            </a:pPr>
            <a:r>
              <a:rPr lang="en-US" b="1" dirty="0" smtClean="0"/>
              <a:t>More Surveys</a:t>
            </a:r>
          </a:p>
          <a:p>
            <a:pPr marL="628650" lvl="1" indent="-342900">
              <a:buFont typeface="Arial"/>
              <a:buChar char="•"/>
            </a:pPr>
            <a:r>
              <a:rPr lang="en-US" dirty="0" smtClean="0"/>
              <a:t>Getting the wrong data at the wrong time</a:t>
            </a:r>
          </a:p>
          <a:p>
            <a:pPr marL="344488" indent="-342900">
              <a:buFont typeface="Arial"/>
              <a:buChar char="•"/>
            </a:pPr>
            <a:r>
              <a:rPr lang="en-US" b="1" dirty="0" smtClean="0"/>
              <a:t>Result….?</a:t>
            </a:r>
          </a:p>
          <a:p>
            <a:pPr marL="628650" lvl="1" indent="-342900">
              <a:buFont typeface="Arial"/>
              <a:buChar char="•"/>
            </a:pPr>
            <a:r>
              <a:rPr lang="en-US" dirty="0" smtClean="0"/>
              <a:t>Getting a traditional delivery in an international setting</a:t>
            </a:r>
          </a:p>
          <a:p>
            <a:pPr marL="344488" indent="-342900">
              <a:buFont typeface="Arial"/>
              <a:buChar char="•"/>
            </a:pP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22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000">
        <p:fade/>
      </p:transition>
    </mc:Choice>
    <mc:Fallback xmlns="">
      <p:transition spd="med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33400" y="152400"/>
            <a:ext cx="5304000" cy="1986000"/>
            <a:chOff x="611560" y="908719"/>
            <a:chExt cx="5616624" cy="1296144"/>
          </a:xfrm>
        </p:grpSpPr>
        <p:sp>
          <p:nvSpPr>
            <p:cNvPr id="7" name="TextBox 6"/>
            <p:cNvSpPr txBox="1"/>
            <p:nvPr/>
          </p:nvSpPr>
          <p:spPr>
            <a:xfrm>
              <a:off x="1174324" y="1318191"/>
              <a:ext cx="3769075" cy="622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 smtClean="0">
                <a:solidFill>
                  <a:srgbClr val="0298CA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GB" sz="3600" b="1" dirty="0" smtClean="0">
                  <a:solidFill>
                    <a:srgbClr val="0298CA"/>
                  </a:solidFill>
                  <a:latin typeface="+mj-lt"/>
                  <a:cs typeface="Times New Roman" pitchFamily="18" charset="0"/>
                </a:rPr>
                <a:t>The evidence</a:t>
              </a:r>
              <a:endParaRPr lang="en-GB" sz="3600" b="1" dirty="0">
                <a:solidFill>
                  <a:srgbClr val="0298CA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1560" y="908719"/>
              <a:ext cx="5616624" cy="12961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8" name="Content Placeholder 5"/>
          <p:cNvSpPr txBox="1">
            <a:spLocks/>
          </p:cNvSpPr>
          <p:nvPr/>
        </p:nvSpPr>
        <p:spPr>
          <a:xfrm>
            <a:off x="457200" y="2132719"/>
            <a:ext cx="8229600" cy="39934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dirty="0" smtClean="0"/>
              <a:t>Accelerated aging (Kerr et al,1991)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Brain Cell Death (Sapoisky,1992)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Impaired memory and learning (Kerr et Al, 1991)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Decreased bone density (Manaloagos,1979)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Impaired immune function (Hiemke,1994)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Increased blood sugar (DeFeo,1989)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Increased fat accumulation around waist and hips (Martin,1992)</a:t>
            </a: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30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2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N</a:t>
            </a:r>
            <a:r>
              <a:rPr lang="en-US" dirty="0" smtClean="0"/>
              <a:t>et Result…More of the same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6482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+mj-lt"/>
              </a:rPr>
              <a:t>Does increasing teaching decrease engagement?</a:t>
            </a:r>
          </a:p>
          <a:p>
            <a:pPr algn="l"/>
            <a:r>
              <a:rPr lang="en-US" sz="2400" b="1" dirty="0" smtClean="0">
                <a:latin typeface="+mj-lt"/>
              </a:rPr>
              <a:t>Would changing learning improve engagement, performance  and retention?</a:t>
            </a:r>
          </a:p>
          <a:p>
            <a:pPr algn="l"/>
            <a:r>
              <a:rPr lang="en-US" sz="2400" b="1" dirty="0" smtClean="0">
                <a:latin typeface="+mj-lt"/>
              </a:rPr>
              <a:t>What differentiates the experience from the country of origin?</a:t>
            </a:r>
          </a:p>
          <a:p>
            <a:pPr algn="l"/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But how do we know what is being taught is being learned ?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4322" r="14322"/>
          <a:stretch>
            <a:fillRect/>
          </a:stretch>
        </p:blipFill>
        <p:spPr/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30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33259"/>
      </p:ext>
    </p:extLst>
  </p:cSld>
  <p:clrMapOvr>
    <a:masterClrMapping/>
  </p:clrMapOvr>
  <p:transition spd="slow" advTm="3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</a:t>
            </a:r>
            <a:r>
              <a:rPr lang="en-US" dirty="0"/>
              <a:t>R</a:t>
            </a:r>
            <a:r>
              <a:rPr lang="en-US" dirty="0" smtClean="0"/>
              <a:t>esearch </a:t>
            </a:r>
            <a:r>
              <a:rPr lang="en-US" dirty="0"/>
              <a:t>S</a:t>
            </a:r>
            <a:r>
              <a:rPr lang="en-US" dirty="0" smtClean="0"/>
              <a:t>tage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4255"/>
              </p:ext>
            </p:extLst>
          </p:nvPr>
        </p:nvGraphicFramePr>
        <p:xfrm>
          <a:off x="457200" y="1905000"/>
          <a:ext cx="7620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Introduce TBL to the lead module, compare results with traditional delivery</a:t>
            </a: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39000" y="30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00">
        <p:fade/>
      </p:transition>
    </mc:Choice>
    <mc:Fallback xmlns="">
      <p:transition spd="med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61B61F-F9A4-4016-BC6A-C269ACC4A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dgm id="{A661B61F-F9A4-4016-BC6A-C269ACC4AB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A661B61F-F9A4-4016-BC6A-C269ACC4A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A661B61F-F9A4-4016-BC6A-C269ACC4A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7CC60A-4BC7-43DC-88C9-3E287B1EE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dgm id="{B07CC60A-4BC7-43DC-88C9-3E287B1EE4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B07CC60A-4BC7-43DC-88C9-3E287B1EE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B07CC60A-4BC7-43DC-88C9-3E287B1EE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FFD674-1A31-4028-8AA1-D411CD7E3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graphicEl>
                                              <a:dgm id="{25FFD674-1A31-4028-8AA1-D411CD7E3F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25FFD674-1A31-4028-8AA1-D411CD7E3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dgm id="{25FFD674-1A31-4028-8AA1-D411CD7E3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430E96-A880-4AF1-8199-0039DB0A4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49430E96-A880-4AF1-8199-0039DB0A40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49430E96-A880-4AF1-8199-0039DB0A4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49430E96-A880-4AF1-8199-0039DB0A4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AEECCB-7485-44E7-BE2D-71C16C77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graphicEl>
                                              <a:dgm id="{19AEECCB-7485-44E7-BE2D-71C16C77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graphicEl>
                                              <a:dgm id="{19AEECCB-7485-44E7-BE2D-71C16C77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19AEECCB-7485-44E7-BE2D-71C16C77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900B4F-046F-474C-94ED-6CDAA6354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BD900B4F-046F-474C-94ED-6CDAA63540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BD900B4F-046F-474C-94ED-6CDAA6354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BD900B4F-046F-474C-94ED-6CDAA6354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E7FA18-967A-4323-8C8A-C76A8B22A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38E7FA18-967A-4323-8C8A-C76A8B22A8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38E7FA18-967A-4323-8C8A-C76A8B22A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38E7FA18-967A-4323-8C8A-C76A8B22A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0A4A39-A66A-4555-87D5-C68B4811A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graphicEl>
                                              <a:dgm id="{BD0A4A39-A66A-4555-87D5-C68B4811A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graphicEl>
                                              <a:dgm id="{BD0A4A39-A66A-4555-87D5-C68B4811A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BD0A4A39-A66A-4555-87D5-C68B4811A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4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Graphic spid="7" grpId="0">
        <p:bldSub>
          <a:bldDgm bld="one"/>
        </p:bldSub>
      </p:bldGraphic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TBL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4495800"/>
          </a:xfrm>
        </p:spPr>
        <p:txBody>
          <a:bodyPr/>
          <a:lstStyle/>
          <a:p>
            <a:pPr lvl="1"/>
            <a:r>
              <a:rPr lang="en-US" dirty="0" smtClean="0"/>
              <a:t>The key principle of TBL is to move beyond covering content and ensure students can practice solving problems with concepts from the course.</a:t>
            </a:r>
          </a:p>
          <a:p>
            <a:pPr lvl="1"/>
            <a:r>
              <a:rPr lang="en-US" dirty="0" smtClean="0"/>
              <a:t>Provides students with conceptual and procedural knowledge</a:t>
            </a:r>
          </a:p>
          <a:p>
            <a:pPr lvl="1"/>
            <a:r>
              <a:rPr lang="en-US" dirty="0" smtClean="0"/>
              <a:t>Students are organised into permanent groups </a:t>
            </a:r>
          </a:p>
          <a:p>
            <a:pPr lvl="1"/>
            <a:r>
              <a:rPr lang="en-US" dirty="0" smtClean="0"/>
              <a:t>Content organised into 4 major units</a:t>
            </a:r>
          </a:p>
          <a:p>
            <a:pPr lvl="1"/>
            <a:r>
              <a:rPr lang="en-US" dirty="0" smtClean="0"/>
              <a:t>Prior to any in class content taking place (workshop) , students must study assigned material as each unit begins with a Readiness Assurance Process (RAP)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`The pilot contained the key principles of TBL.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00" y="4186535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06864"/>
      </p:ext>
    </p:extLst>
  </p:cSld>
  <p:clrMapOvr>
    <a:masterClrMapping/>
  </p:clrMapOvr>
  <p:transition spd="slow" advTm="3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 nodePh="1">
                                  <p:stCondLst>
                                    <p:cond delay="115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4495800"/>
          </a:xfrm>
        </p:spPr>
        <p:txBody>
          <a:bodyPr/>
          <a:lstStyle/>
          <a:p>
            <a:pPr lvl="1"/>
            <a:r>
              <a:rPr lang="en-US" dirty="0" smtClean="0"/>
              <a:t>The RAP consists of a short test, taken first as individuals and then the same test is taken again as a team</a:t>
            </a:r>
          </a:p>
          <a:p>
            <a:pPr lvl="1"/>
            <a:r>
              <a:rPr lang="en-US" dirty="0" smtClean="0"/>
              <a:t>Team must come to a consensus on answers</a:t>
            </a:r>
          </a:p>
          <a:p>
            <a:pPr lvl="1"/>
            <a:r>
              <a:rPr lang="en-US" dirty="0" smtClean="0"/>
              <a:t>Students receive immediate feedback on the team test</a:t>
            </a:r>
          </a:p>
          <a:p>
            <a:pPr lvl="1"/>
            <a:r>
              <a:rPr lang="en-US" dirty="0" smtClean="0"/>
              <a:t>Teams can appeal against incorrect answers – evidence supported </a:t>
            </a:r>
            <a:r>
              <a:rPr lang="en-US" smtClean="0"/>
              <a:t>arguments only.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purpose of the Readiness Assurance Process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42672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30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50167"/>
      </p:ext>
    </p:extLst>
  </p:cSld>
  <p:clrMapOvr>
    <a:masterClrMapping/>
  </p:clrMapOvr>
  <p:transition spd="slow" advTm="3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11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 build="p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t Is All Too Much by Peter Walsh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 Is All Too Much by Peter Walsh.potx</Template>
  <TotalTime>1140</TotalTime>
  <Words>576</Words>
  <Application>Microsoft Office PowerPoint</Application>
  <PresentationFormat>On-screen Show (4:3)</PresentationFormat>
  <Paragraphs>92</Paragraphs>
  <Slides>13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</vt:lpstr>
      <vt:lpstr>Times New Roman</vt:lpstr>
      <vt:lpstr>It Is All Too Much by Peter Walsh</vt:lpstr>
      <vt:lpstr>Team-Based Learning (TBL): Improving results, engagement and experience for international students.</vt:lpstr>
      <vt:lpstr>Why consider TBL here? </vt:lpstr>
      <vt:lpstr>The weight of expectation</vt:lpstr>
      <vt:lpstr>Background</vt:lpstr>
      <vt:lpstr>PowerPoint Presentation</vt:lpstr>
      <vt:lpstr>The Net Result…More of the same</vt:lpstr>
      <vt:lpstr>Pilot Research Stage</vt:lpstr>
      <vt:lpstr>TBL Summary</vt:lpstr>
      <vt:lpstr>RAP</vt:lpstr>
      <vt:lpstr>The Four Essential Elements of TBL</vt:lpstr>
      <vt:lpstr>Performance Comparison</vt:lpstr>
      <vt:lpstr>Summary</vt:lpstr>
      <vt:lpstr>For More Information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All Too Much</dc:title>
  <dc:creator>Helena Beeson</dc:creator>
  <cp:lastModifiedBy>Dimmock Nick</cp:lastModifiedBy>
  <cp:revision>75</cp:revision>
  <dcterms:created xsi:type="dcterms:W3CDTF">2010-05-18T20:31:16Z</dcterms:created>
  <dcterms:modified xsi:type="dcterms:W3CDTF">2016-08-24T15:15:24Z</dcterms:modified>
</cp:coreProperties>
</file>